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303" r:id="rId3"/>
    <p:sldId id="304" r:id="rId4"/>
    <p:sldId id="262" r:id="rId5"/>
    <p:sldId id="258" r:id="rId6"/>
    <p:sldId id="257" r:id="rId7"/>
    <p:sldId id="263" r:id="rId8"/>
    <p:sldId id="265" r:id="rId9"/>
    <p:sldId id="266" r:id="rId10"/>
    <p:sldId id="305" r:id="rId11"/>
    <p:sldId id="259" r:id="rId12"/>
    <p:sldId id="267" r:id="rId13"/>
    <p:sldId id="260" r:id="rId14"/>
    <p:sldId id="306" r:id="rId15"/>
    <p:sldId id="268" r:id="rId16"/>
    <p:sldId id="269" r:id="rId17"/>
    <p:sldId id="302" r:id="rId18"/>
    <p:sldId id="270" r:id="rId19"/>
    <p:sldId id="307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7" r:id="rId43"/>
    <p:sldId id="293" r:id="rId44"/>
    <p:sldId id="294" r:id="rId45"/>
    <p:sldId id="295" r:id="rId46"/>
    <p:sldId id="296" r:id="rId47"/>
    <p:sldId id="298" r:id="rId48"/>
    <p:sldId id="299" r:id="rId49"/>
    <p:sldId id="300" r:id="rId50"/>
    <p:sldId id="261" r:id="rId51"/>
  </p:sldIdLst>
  <p:sldSz cx="13004800" cy="7315200"/>
  <p:notesSz cx="6858000" cy="9144000"/>
  <p:embeddedFontLst>
    <p:embeddedFont>
      <p:font typeface="Inter Bold" panose="020B0604020202020204" charset="0"/>
      <p:regular r:id="rId53"/>
    </p:embeddedFont>
    <p:embeddedFont>
      <p:font typeface="Inter" panose="020B0604020202020204" charset="0"/>
      <p:regular r:id="rId54"/>
      <p:bold r:id="rId55"/>
    </p:embeddedFont>
    <p:embeddedFont>
      <p:font typeface="Nunito Light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omic Sans MS" panose="030F0702030302020204" pitchFamily="66" charset="0"/>
      <p:regular r:id="rId64"/>
      <p:bold r:id="rId65"/>
      <p:italic r:id="rId66"/>
      <p:boldItalic r:id="rId67"/>
    </p:embeddedFont>
    <p:embeddedFont>
      <p:font typeface="Patua One" panose="020B0604020202020204" charset="0"/>
      <p:regular r:id="rId68"/>
    </p:embeddedFont>
    <p:embeddedFont>
      <p:font typeface="Amatic SC" panose="020B0604020202020204" charset="-79"/>
      <p:regular r:id="rId69"/>
      <p:bold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708" y="84"/>
      </p:cViewPr>
      <p:guideLst>
        <p:guide orient="horz" pos="2160"/>
        <p:guide pos="28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84DF8-03CD-4B16-9E8B-072DFAEE9B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777B47DE-2465-4EFF-A1D3-F7F3D29B956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Input device</a:t>
          </a:r>
          <a:endParaRPr lang="en-US" dirty="0">
            <a:solidFill>
              <a:srgbClr val="000000"/>
            </a:solidFill>
          </a:endParaRPr>
        </a:p>
      </dgm:t>
    </dgm:pt>
    <dgm:pt modelId="{7EC8E6D7-C7A3-4934-BE2E-8E5EA1D8B5C5}" type="parTrans" cxnId="{C60037DF-5F1D-4343-9561-14FD9AD378A9}">
      <dgm:prSet/>
      <dgm:spPr/>
      <dgm:t>
        <a:bodyPr/>
        <a:lstStyle/>
        <a:p>
          <a:endParaRPr lang="en-US"/>
        </a:p>
      </dgm:t>
    </dgm:pt>
    <dgm:pt modelId="{BA85F267-D342-4D9D-80C7-6E09A96E816A}" type="sibTrans" cxnId="{C60037DF-5F1D-4343-9561-14FD9AD378A9}">
      <dgm:prSet/>
      <dgm:spPr>
        <a:solidFill>
          <a:srgbClr val="000000"/>
        </a:solidFill>
      </dgm:spPr>
      <dgm:t>
        <a:bodyPr/>
        <a:lstStyle/>
        <a:p>
          <a:endParaRPr lang="en-US"/>
        </a:p>
      </dgm:t>
    </dgm:pt>
    <dgm:pt modelId="{011DC9F8-958F-45A1-B4A3-93B1EB7A2D8A}">
      <dgm:prSet phldrT="[Text]"/>
      <dgm:spPr>
        <a:solidFill>
          <a:srgbClr val="FFFF00"/>
        </a:solidFill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Proses</a:t>
          </a:r>
          <a:endParaRPr lang="en-US" dirty="0">
            <a:solidFill>
              <a:srgbClr val="000000"/>
            </a:solidFill>
          </a:endParaRPr>
        </a:p>
      </dgm:t>
    </dgm:pt>
    <dgm:pt modelId="{AA6B67A6-A5B7-4113-863A-4A17D95C6110}" type="parTrans" cxnId="{8CA3B505-EC6A-424F-91C6-8DDCD30D4D75}">
      <dgm:prSet/>
      <dgm:spPr/>
      <dgm:t>
        <a:bodyPr/>
        <a:lstStyle/>
        <a:p>
          <a:endParaRPr lang="en-US"/>
        </a:p>
      </dgm:t>
    </dgm:pt>
    <dgm:pt modelId="{8EEDB9BA-6359-49FE-8272-F4ADF60EEC5E}" type="sibTrans" cxnId="{8CA3B505-EC6A-424F-91C6-8DDCD30D4D75}">
      <dgm:prSet/>
      <dgm:spPr>
        <a:solidFill>
          <a:srgbClr val="000000"/>
        </a:solidFill>
      </dgm:spPr>
      <dgm:t>
        <a:bodyPr/>
        <a:lstStyle/>
        <a:p>
          <a:endParaRPr lang="en-US"/>
        </a:p>
      </dgm:t>
    </dgm:pt>
    <dgm:pt modelId="{1B9CF4D4-8C1A-4466-B35E-2EB15BCAA2EA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Output device</a:t>
          </a:r>
          <a:endParaRPr lang="en-US" dirty="0">
            <a:solidFill>
              <a:srgbClr val="000000"/>
            </a:solidFill>
          </a:endParaRPr>
        </a:p>
      </dgm:t>
    </dgm:pt>
    <dgm:pt modelId="{D719FB3A-4677-4FBC-A048-800752DBA832}" type="parTrans" cxnId="{BB5B052E-3AB2-4866-B48F-CB2790A4CEA5}">
      <dgm:prSet/>
      <dgm:spPr/>
      <dgm:t>
        <a:bodyPr/>
        <a:lstStyle/>
        <a:p>
          <a:endParaRPr lang="en-US"/>
        </a:p>
      </dgm:t>
    </dgm:pt>
    <dgm:pt modelId="{05A6ED70-A1E7-47BE-BB61-B6448D0FD544}" type="sibTrans" cxnId="{BB5B052E-3AB2-4866-B48F-CB2790A4CEA5}">
      <dgm:prSet/>
      <dgm:spPr/>
      <dgm:t>
        <a:bodyPr/>
        <a:lstStyle/>
        <a:p>
          <a:endParaRPr lang="en-US"/>
        </a:p>
      </dgm:t>
    </dgm:pt>
    <dgm:pt modelId="{12171C2F-ED3E-4509-9F7D-441381382E71}" type="pres">
      <dgm:prSet presAssocID="{12A84DF8-03CD-4B16-9E8B-072DFAEE9B14}" presName="Name0" presStyleCnt="0">
        <dgm:presLayoutVars>
          <dgm:dir/>
          <dgm:resizeHandles val="exact"/>
        </dgm:presLayoutVars>
      </dgm:prSet>
      <dgm:spPr/>
    </dgm:pt>
    <dgm:pt modelId="{278B6372-AD6A-41A8-9E45-4F3604CA7903}" type="pres">
      <dgm:prSet presAssocID="{777B47DE-2465-4EFF-A1D3-F7F3D29B956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E20A55-02E9-42E8-9F91-5857BEA202A4}" type="pres">
      <dgm:prSet presAssocID="{BA85F267-D342-4D9D-80C7-6E09A96E816A}" presName="sibTrans" presStyleLbl="sibTrans2D1" presStyleIdx="0" presStyleCnt="2"/>
      <dgm:spPr/>
      <dgm:t>
        <a:bodyPr/>
        <a:lstStyle/>
        <a:p>
          <a:endParaRPr lang="en-US"/>
        </a:p>
      </dgm:t>
    </dgm:pt>
    <dgm:pt modelId="{2312ED26-F71A-4C15-B852-59C27D82AEA4}" type="pres">
      <dgm:prSet presAssocID="{BA85F267-D342-4D9D-80C7-6E09A96E816A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8FBBADAB-A1C9-40E1-A3DB-143D501FF008}" type="pres">
      <dgm:prSet presAssocID="{011DC9F8-958F-45A1-B4A3-93B1EB7A2D8A}" presName="node" presStyleLbl="node1" presStyleIdx="1" presStyleCnt="3" custScaleX="15569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EFBA27-E158-444D-B9FC-233390DBB1C0}" type="pres">
      <dgm:prSet presAssocID="{8EEDB9BA-6359-49FE-8272-F4ADF60EEC5E}" presName="sibTrans" presStyleLbl="sibTrans2D1" presStyleIdx="1" presStyleCnt="2"/>
      <dgm:spPr/>
      <dgm:t>
        <a:bodyPr/>
        <a:lstStyle/>
        <a:p>
          <a:endParaRPr lang="en-US"/>
        </a:p>
      </dgm:t>
    </dgm:pt>
    <dgm:pt modelId="{A877EE0C-3C00-4162-B90D-2848727252F9}" type="pres">
      <dgm:prSet presAssocID="{8EEDB9BA-6359-49FE-8272-F4ADF60EEC5E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D69C6B16-A3CC-4BC3-8407-6A7A6D85D850}" type="pres">
      <dgm:prSet presAssocID="{1B9CF4D4-8C1A-4466-B35E-2EB15BCAA2EA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B1741D-9F45-4043-9F09-BA6D79F68A1B}" type="presOf" srcId="{BA85F267-D342-4D9D-80C7-6E09A96E816A}" destId="{E8E20A55-02E9-42E8-9F91-5857BEA202A4}" srcOrd="0" destOrd="0" presId="urn:microsoft.com/office/officeart/2005/8/layout/process1"/>
    <dgm:cxn modelId="{9B57297E-F6A5-458C-A0F8-B4BFC3F719D2}" type="presOf" srcId="{777B47DE-2465-4EFF-A1D3-F7F3D29B9566}" destId="{278B6372-AD6A-41A8-9E45-4F3604CA7903}" srcOrd="0" destOrd="0" presId="urn:microsoft.com/office/officeart/2005/8/layout/process1"/>
    <dgm:cxn modelId="{3543C912-D2B7-4D96-8286-EB115C90DBF6}" type="presOf" srcId="{BA85F267-D342-4D9D-80C7-6E09A96E816A}" destId="{2312ED26-F71A-4C15-B852-59C27D82AEA4}" srcOrd="1" destOrd="0" presId="urn:microsoft.com/office/officeart/2005/8/layout/process1"/>
    <dgm:cxn modelId="{BB5B052E-3AB2-4866-B48F-CB2790A4CEA5}" srcId="{12A84DF8-03CD-4B16-9E8B-072DFAEE9B14}" destId="{1B9CF4D4-8C1A-4466-B35E-2EB15BCAA2EA}" srcOrd="2" destOrd="0" parTransId="{D719FB3A-4677-4FBC-A048-800752DBA832}" sibTransId="{05A6ED70-A1E7-47BE-BB61-B6448D0FD544}"/>
    <dgm:cxn modelId="{5A11A63D-9848-4D42-A608-946C31B1BBC5}" type="presOf" srcId="{011DC9F8-958F-45A1-B4A3-93B1EB7A2D8A}" destId="{8FBBADAB-A1C9-40E1-A3DB-143D501FF008}" srcOrd="0" destOrd="0" presId="urn:microsoft.com/office/officeart/2005/8/layout/process1"/>
    <dgm:cxn modelId="{E91D0ED3-5461-41F8-A506-7166B895FD06}" type="presOf" srcId="{8EEDB9BA-6359-49FE-8272-F4ADF60EEC5E}" destId="{B8EFBA27-E158-444D-B9FC-233390DBB1C0}" srcOrd="0" destOrd="0" presId="urn:microsoft.com/office/officeart/2005/8/layout/process1"/>
    <dgm:cxn modelId="{C60037DF-5F1D-4343-9561-14FD9AD378A9}" srcId="{12A84DF8-03CD-4B16-9E8B-072DFAEE9B14}" destId="{777B47DE-2465-4EFF-A1D3-F7F3D29B9566}" srcOrd="0" destOrd="0" parTransId="{7EC8E6D7-C7A3-4934-BE2E-8E5EA1D8B5C5}" sibTransId="{BA85F267-D342-4D9D-80C7-6E09A96E816A}"/>
    <dgm:cxn modelId="{8CA3B505-EC6A-424F-91C6-8DDCD30D4D75}" srcId="{12A84DF8-03CD-4B16-9E8B-072DFAEE9B14}" destId="{011DC9F8-958F-45A1-B4A3-93B1EB7A2D8A}" srcOrd="1" destOrd="0" parTransId="{AA6B67A6-A5B7-4113-863A-4A17D95C6110}" sibTransId="{8EEDB9BA-6359-49FE-8272-F4ADF60EEC5E}"/>
    <dgm:cxn modelId="{AB83D8EE-DA00-4DAF-9536-9B2B743351B3}" type="presOf" srcId="{8EEDB9BA-6359-49FE-8272-F4ADF60EEC5E}" destId="{A877EE0C-3C00-4162-B90D-2848727252F9}" srcOrd="1" destOrd="0" presId="urn:microsoft.com/office/officeart/2005/8/layout/process1"/>
    <dgm:cxn modelId="{C0A20272-1DB8-427E-9143-69F5F70ECD36}" type="presOf" srcId="{12A84DF8-03CD-4B16-9E8B-072DFAEE9B14}" destId="{12171C2F-ED3E-4509-9F7D-441381382E71}" srcOrd="0" destOrd="0" presId="urn:microsoft.com/office/officeart/2005/8/layout/process1"/>
    <dgm:cxn modelId="{C6872830-C610-4209-8017-9EC133F450BD}" type="presOf" srcId="{1B9CF4D4-8C1A-4466-B35E-2EB15BCAA2EA}" destId="{D69C6B16-A3CC-4BC3-8407-6A7A6D85D850}" srcOrd="0" destOrd="0" presId="urn:microsoft.com/office/officeart/2005/8/layout/process1"/>
    <dgm:cxn modelId="{04AAE5AE-4D88-420D-AF08-0302760D41E2}" type="presParOf" srcId="{12171C2F-ED3E-4509-9F7D-441381382E71}" destId="{278B6372-AD6A-41A8-9E45-4F3604CA7903}" srcOrd="0" destOrd="0" presId="urn:microsoft.com/office/officeart/2005/8/layout/process1"/>
    <dgm:cxn modelId="{D78CF1EC-B0E7-4EB7-9511-C926388BCC90}" type="presParOf" srcId="{12171C2F-ED3E-4509-9F7D-441381382E71}" destId="{E8E20A55-02E9-42E8-9F91-5857BEA202A4}" srcOrd="1" destOrd="0" presId="urn:microsoft.com/office/officeart/2005/8/layout/process1"/>
    <dgm:cxn modelId="{67EC6DB2-21C6-4143-89EF-3DEF4F843AB5}" type="presParOf" srcId="{E8E20A55-02E9-42E8-9F91-5857BEA202A4}" destId="{2312ED26-F71A-4C15-B852-59C27D82AEA4}" srcOrd="0" destOrd="0" presId="urn:microsoft.com/office/officeart/2005/8/layout/process1"/>
    <dgm:cxn modelId="{ED5483CB-39D8-4C23-ACF1-AD6C2E74C153}" type="presParOf" srcId="{12171C2F-ED3E-4509-9F7D-441381382E71}" destId="{8FBBADAB-A1C9-40E1-A3DB-143D501FF008}" srcOrd="2" destOrd="0" presId="urn:microsoft.com/office/officeart/2005/8/layout/process1"/>
    <dgm:cxn modelId="{F6676CBB-2712-48AD-94B2-9FC09D3240C7}" type="presParOf" srcId="{12171C2F-ED3E-4509-9F7D-441381382E71}" destId="{B8EFBA27-E158-444D-B9FC-233390DBB1C0}" srcOrd="3" destOrd="0" presId="urn:microsoft.com/office/officeart/2005/8/layout/process1"/>
    <dgm:cxn modelId="{68A4B7EA-156B-496D-BAE8-719F8D362BA5}" type="presParOf" srcId="{B8EFBA27-E158-444D-B9FC-233390DBB1C0}" destId="{A877EE0C-3C00-4162-B90D-2848727252F9}" srcOrd="0" destOrd="0" presId="urn:microsoft.com/office/officeart/2005/8/layout/process1"/>
    <dgm:cxn modelId="{4F3ACF1F-38B2-44DA-AA01-55FE0E201FF0}" type="presParOf" srcId="{12171C2F-ED3E-4509-9F7D-441381382E71}" destId="{D69C6B16-A3CC-4BC3-8407-6A7A6D85D85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428E5E-90A0-4DE6-9A06-3CD0FDA1C65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BC49DD-BEE4-4730-ABEB-B8AF13405FFC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1" dirty="0" err="1" smtClean="0">
              <a:solidFill>
                <a:srgbClr val="000000"/>
              </a:solidFill>
            </a:rPr>
            <a:t>Berdasar</a:t>
          </a:r>
          <a:r>
            <a:rPr lang="en-US" sz="2400" b="1" dirty="0" smtClean="0">
              <a:solidFill>
                <a:srgbClr val="000000"/>
              </a:solidFill>
            </a:rPr>
            <a:t> </a:t>
          </a:r>
          <a:r>
            <a:rPr lang="en-US" sz="2400" b="1" dirty="0" err="1" smtClean="0">
              <a:solidFill>
                <a:srgbClr val="000000"/>
              </a:solidFill>
            </a:rPr>
            <a:t>Ukuran</a:t>
          </a:r>
          <a:r>
            <a:rPr lang="en-US" sz="2400" b="1" dirty="0" smtClean="0">
              <a:solidFill>
                <a:srgbClr val="000000"/>
              </a:solidFill>
            </a:rPr>
            <a:t> BIT</a:t>
          </a:r>
          <a:endParaRPr lang="en-US" sz="2400" b="1" dirty="0">
            <a:solidFill>
              <a:srgbClr val="000000"/>
            </a:solidFill>
          </a:endParaRPr>
        </a:p>
      </dgm:t>
    </dgm:pt>
    <dgm:pt modelId="{68B8D545-D80F-45E2-892A-9C7BC4F854B8}" type="parTrans" cxnId="{DEC24C63-0291-440C-B522-EEB4CECBA678}">
      <dgm:prSet/>
      <dgm:spPr/>
      <dgm:t>
        <a:bodyPr/>
        <a:lstStyle/>
        <a:p>
          <a:endParaRPr lang="en-US"/>
        </a:p>
      </dgm:t>
    </dgm:pt>
    <dgm:pt modelId="{9F45433E-C34E-4450-977F-78DE80E14A60}" type="sibTrans" cxnId="{DEC24C63-0291-440C-B522-EEB4CECBA678}">
      <dgm:prSet/>
      <dgm:spPr/>
      <dgm:t>
        <a:bodyPr/>
        <a:lstStyle/>
        <a:p>
          <a:endParaRPr lang="en-US"/>
        </a:p>
      </dgm:t>
    </dgm:pt>
    <dgm:pt modelId="{4F4A21DC-6E07-4F4B-A73D-C7BCC6CDEAFE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1" dirty="0" smtClean="0">
              <a:solidFill>
                <a:srgbClr val="000000"/>
              </a:solidFill>
            </a:rPr>
            <a:t>8 bit</a:t>
          </a:r>
          <a:endParaRPr lang="en-US" sz="2400" b="1" dirty="0">
            <a:solidFill>
              <a:srgbClr val="000000"/>
            </a:solidFill>
          </a:endParaRPr>
        </a:p>
      </dgm:t>
    </dgm:pt>
    <dgm:pt modelId="{03067FEB-7176-4C03-8253-C818EBDCD002}" type="parTrans" cxnId="{18832578-5FAE-4FDA-BE4D-A7B8DB04603D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/>
        </a:p>
      </dgm:t>
    </dgm:pt>
    <dgm:pt modelId="{A7D0E26C-EE56-4001-BFA9-1F4F2EC3594C}" type="sibTrans" cxnId="{18832578-5FAE-4FDA-BE4D-A7B8DB04603D}">
      <dgm:prSet/>
      <dgm:spPr/>
      <dgm:t>
        <a:bodyPr/>
        <a:lstStyle/>
        <a:p>
          <a:endParaRPr lang="en-US"/>
        </a:p>
      </dgm:t>
    </dgm:pt>
    <dgm:pt modelId="{3C5766B1-9F4B-4AE1-BB17-6ABEFBC76D1D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1" dirty="0" smtClean="0">
              <a:solidFill>
                <a:srgbClr val="000000"/>
              </a:solidFill>
            </a:rPr>
            <a:t>16 bit</a:t>
          </a:r>
          <a:endParaRPr lang="en-US" sz="2400" b="1" dirty="0">
            <a:solidFill>
              <a:srgbClr val="000000"/>
            </a:solidFill>
          </a:endParaRPr>
        </a:p>
      </dgm:t>
    </dgm:pt>
    <dgm:pt modelId="{D5CA6572-5EE3-46D8-8A53-60FB09E875E4}" type="parTrans" cxnId="{4BCDA2CF-3B66-4086-A6CF-4D8A00687AB8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/>
        </a:p>
      </dgm:t>
    </dgm:pt>
    <dgm:pt modelId="{77636B35-A47F-44F1-ABC0-23FEDD222A8A}" type="sibTrans" cxnId="{4BCDA2CF-3B66-4086-A6CF-4D8A00687AB8}">
      <dgm:prSet/>
      <dgm:spPr/>
      <dgm:t>
        <a:bodyPr/>
        <a:lstStyle/>
        <a:p>
          <a:endParaRPr lang="en-US"/>
        </a:p>
      </dgm:t>
    </dgm:pt>
    <dgm:pt modelId="{BFB1F103-85BF-42CB-AB76-F1218557FC4A}">
      <dgm:prSet phldrT="[Text]" custT="1"/>
      <dgm:spPr>
        <a:solidFill>
          <a:srgbClr val="92D050"/>
        </a:solidFill>
      </dgm:spPr>
      <dgm:t>
        <a:bodyPr/>
        <a:lstStyle/>
        <a:p>
          <a:r>
            <a:rPr lang="en-US" sz="2400" b="1" dirty="0" smtClean="0">
              <a:solidFill>
                <a:srgbClr val="000000"/>
              </a:solidFill>
            </a:rPr>
            <a:t>32 bit</a:t>
          </a:r>
          <a:endParaRPr lang="en-US" sz="2400" b="1" dirty="0">
            <a:solidFill>
              <a:srgbClr val="000000"/>
            </a:solidFill>
          </a:endParaRPr>
        </a:p>
      </dgm:t>
    </dgm:pt>
    <dgm:pt modelId="{47BF6019-055D-4101-B055-82EBF3F48AEC}" type="parTrans" cxnId="{47612168-B888-471F-80C2-05C13B3055AE}">
      <dgm:prSet/>
      <dgm:spPr>
        <a:ln>
          <a:solidFill>
            <a:srgbClr val="000000"/>
          </a:solidFill>
        </a:ln>
      </dgm:spPr>
      <dgm:t>
        <a:bodyPr/>
        <a:lstStyle/>
        <a:p>
          <a:endParaRPr lang="en-US"/>
        </a:p>
      </dgm:t>
    </dgm:pt>
    <dgm:pt modelId="{A8C5D08C-94B8-43F6-8F3B-BC4DB10096BB}" type="sibTrans" cxnId="{47612168-B888-471F-80C2-05C13B3055AE}">
      <dgm:prSet/>
      <dgm:spPr/>
      <dgm:t>
        <a:bodyPr/>
        <a:lstStyle/>
        <a:p>
          <a:endParaRPr lang="en-US"/>
        </a:p>
      </dgm:t>
    </dgm:pt>
    <dgm:pt modelId="{3C3E7104-F521-46C3-8DF6-2784A259422A}" type="pres">
      <dgm:prSet presAssocID="{95428E5E-90A0-4DE6-9A06-3CD0FDA1C6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5B500D0-B7CC-4623-83A2-418A975BF29D}" type="pres">
      <dgm:prSet presAssocID="{5CBC49DD-BEE4-4730-ABEB-B8AF13405FFC}" presName="hierRoot1" presStyleCnt="0">
        <dgm:presLayoutVars>
          <dgm:hierBranch val="init"/>
        </dgm:presLayoutVars>
      </dgm:prSet>
      <dgm:spPr/>
    </dgm:pt>
    <dgm:pt modelId="{52806824-66BC-44F8-B16D-994DE411465C}" type="pres">
      <dgm:prSet presAssocID="{5CBC49DD-BEE4-4730-ABEB-B8AF13405FFC}" presName="rootComposite1" presStyleCnt="0"/>
      <dgm:spPr/>
    </dgm:pt>
    <dgm:pt modelId="{97A5D94F-1B94-4330-B089-66B6ED01C221}" type="pres">
      <dgm:prSet presAssocID="{5CBC49DD-BEE4-4730-ABEB-B8AF13405FFC}" presName="rootText1" presStyleLbl="node0" presStyleIdx="0" presStyleCnt="1" custScaleX="70636" custScaleY="18740" custLinFactNeighborX="486" custLinFactNeighborY="-1033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82644CC-5BC9-46BA-BB1A-29CA271FDD91}" type="pres">
      <dgm:prSet presAssocID="{5CBC49DD-BEE4-4730-ABEB-B8AF13405FF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22CFC24-26BF-4613-AA58-228F3E5EEDA9}" type="pres">
      <dgm:prSet presAssocID="{5CBC49DD-BEE4-4730-ABEB-B8AF13405FFC}" presName="hierChild2" presStyleCnt="0"/>
      <dgm:spPr/>
    </dgm:pt>
    <dgm:pt modelId="{30DF4AA6-87F5-49B1-80C1-17C201B1408B}" type="pres">
      <dgm:prSet presAssocID="{03067FEB-7176-4C03-8253-C818EBDCD002}" presName="Name37" presStyleLbl="parChTrans1D2" presStyleIdx="0" presStyleCnt="3"/>
      <dgm:spPr/>
      <dgm:t>
        <a:bodyPr/>
        <a:lstStyle/>
        <a:p>
          <a:endParaRPr lang="en-US"/>
        </a:p>
      </dgm:t>
    </dgm:pt>
    <dgm:pt modelId="{F64CA770-4058-4149-B00F-2BE7EF8BC860}" type="pres">
      <dgm:prSet presAssocID="{4F4A21DC-6E07-4F4B-A73D-C7BCC6CDEAFE}" presName="hierRoot2" presStyleCnt="0">
        <dgm:presLayoutVars>
          <dgm:hierBranch val="init"/>
        </dgm:presLayoutVars>
      </dgm:prSet>
      <dgm:spPr/>
    </dgm:pt>
    <dgm:pt modelId="{38C9E08B-762A-44EF-846D-86CD65AE4965}" type="pres">
      <dgm:prSet presAssocID="{4F4A21DC-6E07-4F4B-A73D-C7BCC6CDEAFE}" presName="rootComposite" presStyleCnt="0"/>
      <dgm:spPr/>
    </dgm:pt>
    <dgm:pt modelId="{080888A6-CC5A-42E8-B55A-8513E8B79090}" type="pres">
      <dgm:prSet presAssocID="{4F4A21DC-6E07-4F4B-A73D-C7BCC6CDEAFE}" presName="rootText" presStyleLbl="node2" presStyleIdx="0" presStyleCnt="3" custScaleX="27612" custScaleY="27725" custLinFactNeighborX="-711" custLinFactNeighborY="410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4C7B235-8167-40FB-8491-469E061D513C}" type="pres">
      <dgm:prSet presAssocID="{4F4A21DC-6E07-4F4B-A73D-C7BCC6CDEAFE}" presName="rootConnector" presStyleLbl="node2" presStyleIdx="0" presStyleCnt="3"/>
      <dgm:spPr/>
      <dgm:t>
        <a:bodyPr/>
        <a:lstStyle/>
        <a:p>
          <a:endParaRPr lang="en-US"/>
        </a:p>
      </dgm:t>
    </dgm:pt>
    <dgm:pt modelId="{DA1EB403-D1FD-4276-8556-636A6176BA49}" type="pres">
      <dgm:prSet presAssocID="{4F4A21DC-6E07-4F4B-A73D-C7BCC6CDEAFE}" presName="hierChild4" presStyleCnt="0"/>
      <dgm:spPr/>
    </dgm:pt>
    <dgm:pt modelId="{727F1FB5-3929-449C-B2D9-ADAF0D855E2D}" type="pres">
      <dgm:prSet presAssocID="{4F4A21DC-6E07-4F4B-A73D-C7BCC6CDEAFE}" presName="hierChild5" presStyleCnt="0"/>
      <dgm:spPr/>
    </dgm:pt>
    <dgm:pt modelId="{660A8978-099D-4C1D-B68E-BEA6E45AC622}" type="pres">
      <dgm:prSet presAssocID="{D5CA6572-5EE3-46D8-8A53-60FB09E875E4}" presName="Name37" presStyleLbl="parChTrans1D2" presStyleIdx="1" presStyleCnt="3"/>
      <dgm:spPr/>
      <dgm:t>
        <a:bodyPr/>
        <a:lstStyle/>
        <a:p>
          <a:endParaRPr lang="en-US"/>
        </a:p>
      </dgm:t>
    </dgm:pt>
    <dgm:pt modelId="{A0408EC6-4B86-4109-BE51-775FEED52727}" type="pres">
      <dgm:prSet presAssocID="{3C5766B1-9F4B-4AE1-BB17-6ABEFBC76D1D}" presName="hierRoot2" presStyleCnt="0">
        <dgm:presLayoutVars>
          <dgm:hierBranch val="init"/>
        </dgm:presLayoutVars>
      </dgm:prSet>
      <dgm:spPr/>
    </dgm:pt>
    <dgm:pt modelId="{6B658D3C-E08A-44E0-B19F-0DE594B44EE4}" type="pres">
      <dgm:prSet presAssocID="{3C5766B1-9F4B-4AE1-BB17-6ABEFBC76D1D}" presName="rootComposite" presStyleCnt="0"/>
      <dgm:spPr/>
    </dgm:pt>
    <dgm:pt modelId="{6EB9A63B-FEEA-4AAA-BC0B-B8D55617E2A3}" type="pres">
      <dgm:prSet presAssocID="{3C5766B1-9F4B-4AE1-BB17-6ABEFBC76D1D}" presName="rootText" presStyleLbl="node2" presStyleIdx="1" presStyleCnt="3" custScaleX="28517" custScaleY="31183" custLinFactNeighborX="-346" custLinFactNeighborY="152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A97BB0C-A2AD-44FC-8BB2-9017009A875C}" type="pres">
      <dgm:prSet presAssocID="{3C5766B1-9F4B-4AE1-BB17-6ABEFBC76D1D}" presName="rootConnector" presStyleLbl="node2" presStyleIdx="1" presStyleCnt="3"/>
      <dgm:spPr/>
      <dgm:t>
        <a:bodyPr/>
        <a:lstStyle/>
        <a:p>
          <a:endParaRPr lang="en-US"/>
        </a:p>
      </dgm:t>
    </dgm:pt>
    <dgm:pt modelId="{CA65AE65-5950-4C16-88AE-E29C8F7A1F0B}" type="pres">
      <dgm:prSet presAssocID="{3C5766B1-9F4B-4AE1-BB17-6ABEFBC76D1D}" presName="hierChild4" presStyleCnt="0"/>
      <dgm:spPr/>
    </dgm:pt>
    <dgm:pt modelId="{E0D156B9-EC5A-43F2-B3DC-D3B19AF44E26}" type="pres">
      <dgm:prSet presAssocID="{3C5766B1-9F4B-4AE1-BB17-6ABEFBC76D1D}" presName="hierChild5" presStyleCnt="0"/>
      <dgm:spPr/>
    </dgm:pt>
    <dgm:pt modelId="{764A2C43-95F3-4615-9635-15D9ACA98FD6}" type="pres">
      <dgm:prSet presAssocID="{47BF6019-055D-4101-B055-82EBF3F48AEC}" presName="Name37" presStyleLbl="parChTrans1D2" presStyleIdx="2" presStyleCnt="3"/>
      <dgm:spPr/>
      <dgm:t>
        <a:bodyPr/>
        <a:lstStyle/>
        <a:p>
          <a:endParaRPr lang="en-US"/>
        </a:p>
      </dgm:t>
    </dgm:pt>
    <dgm:pt modelId="{64DEB38E-26C7-47E6-BCD9-F4A8FD62EFF4}" type="pres">
      <dgm:prSet presAssocID="{BFB1F103-85BF-42CB-AB76-F1218557FC4A}" presName="hierRoot2" presStyleCnt="0">
        <dgm:presLayoutVars>
          <dgm:hierBranch val="init"/>
        </dgm:presLayoutVars>
      </dgm:prSet>
      <dgm:spPr/>
    </dgm:pt>
    <dgm:pt modelId="{A050160B-7FDC-40C4-A2B7-B092A73664B2}" type="pres">
      <dgm:prSet presAssocID="{BFB1F103-85BF-42CB-AB76-F1218557FC4A}" presName="rootComposite" presStyleCnt="0"/>
      <dgm:spPr/>
    </dgm:pt>
    <dgm:pt modelId="{2A3C14A6-A4DE-44FD-BBFA-9F175F7D432D}" type="pres">
      <dgm:prSet presAssocID="{BFB1F103-85BF-42CB-AB76-F1218557FC4A}" presName="rootText" presStyleLbl="node2" presStyleIdx="2" presStyleCnt="3" custScaleX="24293" custScaleY="30831" custLinFactNeighborX="1128" custLinFactNeighborY="25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BB6FF3-8942-4E7B-B524-2B3C22D3FBD0}" type="pres">
      <dgm:prSet presAssocID="{BFB1F103-85BF-42CB-AB76-F1218557FC4A}" presName="rootConnector" presStyleLbl="node2" presStyleIdx="2" presStyleCnt="3"/>
      <dgm:spPr/>
      <dgm:t>
        <a:bodyPr/>
        <a:lstStyle/>
        <a:p>
          <a:endParaRPr lang="en-US"/>
        </a:p>
      </dgm:t>
    </dgm:pt>
    <dgm:pt modelId="{1FFDD041-C106-4615-8848-89E886D84881}" type="pres">
      <dgm:prSet presAssocID="{BFB1F103-85BF-42CB-AB76-F1218557FC4A}" presName="hierChild4" presStyleCnt="0"/>
      <dgm:spPr/>
    </dgm:pt>
    <dgm:pt modelId="{D962125E-8397-4AA0-BD1B-F334C6FA7A7C}" type="pres">
      <dgm:prSet presAssocID="{BFB1F103-85BF-42CB-AB76-F1218557FC4A}" presName="hierChild5" presStyleCnt="0"/>
      <dgm:spPr/>
    </dgm:pt>
    <dgm:pt modelId="{00DD842D-4E70-4E48-AE08-A3CA422944C6}" type="pres">
      <dgm:prSet presAssocID="{5CBC49DD-BEE4-4730-ABEB-B8AF13405FFC}" presName="hierChild3" presStyleCnt="0"/>
      <dgm:spPr/>
    </dgm:pt>
  </dgm:ptLst>
  <dgm:cxnLst>
    <dgm:cxn modelId="{952BF793-992D-4DAE-89FD-B77DCDFC3AA7}" type="presOf" srcId="{03067FEB-7176-4C03-8253-C818EBDCD002}" destId="{30DF4AA6-87F5-49B1-80C1-17C201B1408B}" srcOrd="0" destOrd="0" presId="urn:microsoft.com/office/officeart/2005/8/layout/orgChart1"/>
    <dgm:cxn modelId="{3457424E-12BB-415F-A213-81D74FC6B797}" type="presOf" srcId="{4F4A21DC-6E07-4F4B-A73D-C7BCC6CDEAFE}" destId="{44C7B235-8167-40FB-8491-469E061D513C}" srcOrd="1" destOrd="0" presId="urn:microsoft.com/office/officeart/2005/8/layout/orgChart1"/>
    <dgm:cxn modelId="{18832578-5FAE-4FDA-BE4D-A7B8DB04603D}" srcId="{5CBC49DD-BEE4-4730-ABEB-B8AF13405FFC}" destId="{4F4A21DC-6E07-4F4B-A73D-C7BCC6CDEAFE}" srcOrd="0" destOrd="0" parTransId="{03067FEB-7176-4C03-8253-C818EBDCD002}" sibTransId="{A7D0E26C-EE56-4001-BFA9-1F4F2EC3594C}"/>
    <dgm:cxn modelId="{B49CA2BF-35B3-4912-9802-67F62E09F8CB}" type="presOf" srcId="{4F4A21DC-6E07-4F4B-A73D-C7BCC6CDEAFE}" destId="{080888A6-CC5A-42E8-B55A-8513E8B79090}" srcOrd="0" destOrd="0" presId="urn:microsoft.com/office/officeart/2005/8/layout/orgChart1"/>
    <dgm:cxn modelId="{60BFCFBC-CFAB-430F-9AF5-311B0FC8CB28}" type="presOf" srcId="{3C5766B1-9F4B-4AE1-BB17-6ABEFBC76D1D}" destId="{6EB9A63B-FEEA-4AAA-BC0B-B8D55617E2A3}" srcOrd="0" destOrd="0" presId="urn:microsoft.com/office/officeart/2005/8/layout/orgChart1"/>
    <dgm:cxn modelId="{92E8CA96-B6A3-4D73-8940-16FABDAB93EC}" type="presOf" srcId="{47BF6019-055D-4101-B055-82EBF3F48AEC}" destId="{764A2C43-95F3-4615-9635-15D9ACA98FD6}" srcOrd="0" destOrd="0" presId="urn:microsoft.com/office/officeart/2005/8/layout/orgChart1"/>
    <dgm:cxn modelId="{47612168-B888-471F-80C2-05C13B3055AE}" srcId="{5CBC49DD-BEE4-4730-ABEB-B8AF13405FFC}" destId="{BFB1F103-85BF-42CB-AB76-F1218557FC4A}" srcOrd="2" destOrd="0" parTransId="{47BF6019-055D-4101-B055-82EBF3F48AEC}" sibTransId="{A8C5D08C-94B8-43F6-8F3B-BC4DB10096BB}"/>
    <dgm:cxn modelId="{D7C1B2D4-35DF-45EA-949D-1432FB1577A0}" type="presOf" srcId="{5CBC49DD-BEE4-4730-ABEB-B8AF13405FFC}" destId="{F82644CC-5BC9-46BA-BB1A-29CA271FDD91}" srcOrd="1" destOrd="0" presId="urn:microsoft.com/office/officeart/2005/8/layout/orgChart1"/>
    <dgm:cxn modelId="{9D542DFB-3FBF-46EF-9D90-99810957DF61}" type="presOf" srcId="{BFB1F103-85BF-42CB-AB76-F1218557FC4A}" destId="{6ABB6FF3-8942-4E7B-B524-2B3C22D3FBD0}" srcOrd="1" destOrd="0" presId="urn:microsoft.com/office/officeart/2005/8/layout/orgChart1"/>
    <dgm:cxn modelId="{7B282F46-D01F-4A6B-9962-0FC7E74BCF53}" type="presOf" srcId="{D5CA6572-5EE3-46D8-8A53-60FB09E875E4}" destId="{660A8978-099D-4C1D-B68E-BEA6E45AC622}" srcOrd="0" destOrd="0" presId="urn:microsoft.com/office/officeart/2005/8/layout/orgChart1"/>
    <dgm:cxn modelId="{842C2C5D-3B46-492D-9577-2E64C58AB388}" type="presOf" srcId="{95428E5E-90A0-4DE6-9A06-3CD0FDA1C65F}" destId="{3C3E7104-F521-46C3-8DF6-2784A259422A}" srcOrd="0" destOrd="0" presId="urn:microsoft.com/office/officeart/2005/8/layout/orgChart1"/>
    <dgm:cxn modelId="{0A4BF162-4DF0-44F2-B105-B46E1101D8FC}" type="presOf" srcId="{3C5766B1-9F4B-4AE1-BB17-6ABEFBC76D1D}" destId="{FA97BB0C-A2AD-44FC-8BB2-9017009A875C}" srcOrd="1" destOrd="0" presId="urn:microsoft.com/office/officeart/2005/8/layout/orgChart1"/>
    <dgm:cxn modelId="{04DD3F0B-DB6F-4950-A0CC-9CE086BEBD41}" type="presOf" srcId="{5CBC49DD-BEE4-4730-ABEB-B8AF13405FFC}" destId="{97A5D94F-1B94-4330-B089-66B6ED01C221}" srcOrd="0" destOrd="0" presId="urn:microsoft.com/office/officeart/2005/8/layout/orgChart1"/>
    <dgm:cxn modelId="{82AD74E1-4C1F-4ECE-ABAD-828E1AD53A59}" type="presOf" srcId="{BFB1F103-85BF-42CB-AB76-F1218557FC4A}" destId="{2A3C14A6-A4DE-44FD-BBFA-9F175F7D432D}" srcOrd="0" destOrd="0" presId="urn:microsoft.com/office/officeart/2005/8/layout/orgChart1"/>
    <dgm:cxn modelId="{4BCDA2CF-3B66-4086-A6CF-4D8A00687AB8}" srcId="{5CBC49DD-BEE4-4730-ABEB-B8AF13405FFC}" destId="{3C5766B1-9F4B-4AE1-BB17-6ABEFBC76D1D}" srcOrd="1" destOrd="0" parTransId="{D5CA6572-5EE3-46D8-8A53-60FB09E875E4}" sibTransId="{77636B35-A47F-44F1-ABC0-23FEDD222A8A}"/>
    <dgm:cxn modelId="{DEC24C63-0291-440C-B522-EEB4CECBA678}" srcId="{95428E5E-90A0-4DE6-9A06-3CD0FDA1C65F}" destId="{5CBC49DD-BEE4-4730-ABEB-B8AF13405FFC}" srcOrd="0" destOrd="0" parTransId="{68B8D545-D80F-45E2-892A-9C7BC4F854B8}" sibTransId="{9F45433E-C34E-4450-977F-78DE80E14A60}"/>
    <dgm:cxn modelId="{FDB2E285-0409-4AD4-9155-45DBE510292E}" type="presParOf" srcId="{3C3E7104-F521-46C3-8DF6-2784A259422A}" destId="{85B500D0-B7CC-4623-83A2-418A975BF29D}" srcOrd="0" destOrd="0" presId="urn:microsoft.com/office/officeart/2005/8/layout/orgChart1"/>
    <dgm:cxn modelId="{BA771829-2EE3-4B9A-9224-A96588C294E6}" type="presParOf" srcId="{85B500D0-B7CC-4623-83A2-418A975BF29D}" destId="{52806824-66BC-44F8-B16D-994DE411465C}" srcOrd="0" destOrd="0" presId="urn:microsoft.com/office/officeart/2005/8/layout/orgChart1"/>
    <dgm:cxn modelId="{A7DD2E90-C3DD-4699-BA8F-FB56D3574BAF}" type="presParOf" srcId="{52806824-66BC-44F8-B16D-994DE411465C}" destId="{97A5D94F-1B94-4330-B089-66B6ED01C221}" srcOrd="0" destOrd="0" presId="urn:microsoft.com/office/officeart/2005/8/layout/orgChart1"/>
    <dgm:cxn modelId="{4DC64FD3-369B-41F6-BC22-6B78FB1F1652}" type="presParOf" srcId="{52806824-66BC-44F8-B16D-994DE411465C}" destId="{F82644CC-5BC9-46BA-BB1A-29CA271FDD91}" srcOrd="1" destOrd="0" presId="urn:microsoft.com/office/officeart/2005/8/layout/orgChart1"/>
    <dgm:cxn modelId="{871D3ABA-2405-42B9-B7D6-DF6B138FFBB3}" type="presParOf" srcId="{85B500D0-B7CC-4623-83A2-418A975BF29D}" destId="{322CFC24-26BF-4613-AA58-228F3E5EEDA9}" srcOrd="1" destOrd="0" presId="urn:microsoft.com/office/officeart/2005/8/layout/orgChart1"/>
    <dgm:cxn modelId="{244BA866-2F34-4182-89D1-5CF15DF738A3}" type="presParOf" srcId="{322CFC24-26BF-4613-AA58-228F3E5EEDA9}" destId="{30DF4AA6-87F5-49B1-80C1-17C201B1408B}" srcOrd="0" destOrd="0" presId="urn:microsoft.com/office/officeart/2005/8/layout/orgChart1"/>
    <dgm:cxn modelId="{A1DAB3DE-0672-4B7A-9494-78E54963C94E}" type="presParOf" srcId="{322CFC24-26BF-4613-AA58-228F3E5EEDA9}" destId="{F64CA770-4058-4149-B00F-2BE7EF8BC860}" srcOrd="1" destOrd="0" presId="urn:microsoft.com/office/officeart/2005/8/layout/orgChart1"/>
    <dgm:cxn modelId="{1F3AACDF-2DBE-48D8-91E1-E8FD7EBDA9B4}" type="presParOf" srcId="{F64CA770-4058-4149-B00F-2BE7EF8BC860}" destId="{38C9E08B-762A-44EF-846D-86CD65AE4965}" srcOrd="0" destOrd="0" presId="urn:microsoft.com/office/officeart/2005/8/layout/orgChart1"/>
    <dgm:cxn modelId="{05725B8B-5009-409D-894C-E2EA4F49FD6F}" type="presParOf" srcId="{38C9E08B-762A-44EF-846D-86CD65AE4965}" destId="{080888A6-CC5A-42E8-B55A-8513E8B79090}" srcOrd="0" destOrd="0" presId="urn:microsoft.com/office/officeart/2005/8/layout/orgChart1"/>
    <dgm:cxn modelId="{051906EE-31BA-4E30-9828-613A3DD505DB}" type="presParOf" srcId="{38C9E08B-762A-44EF-846D-86CD65AE4965}" destId="{44C7B235-8167-40FB-8491-469E061D513C}" srcOrd="1" destOrd="0" presId="urn:microsoft.com/office/officeart/2005/8/layout/orgChart1"/>
    <dgm:cxn modelId="{E1E8250D-BA47-4927-A072-FDC23D2B3F31}" type="presParOf" srcId="{F64CA770-4058-4149-B00F-2BE7EF8BC860}" destId="{DA1EB403-D1FD-4276-8556-636A6176BA49}" srcOrd="1" destOrd="0" presId="urn:microsoft.com/office/officeart/2005/8/layout/orgChart1"/>
    <dgm:cxn modelId="{970877A9-0676-4FEF-96C7-1BF2A8D14AF0}" type="presParOf" srcId="{F64CA770-4058-4149-B00F-2BE7EF8BC860}" destId="{727F1FB5-3929-449C-B2D9-ADAF0D855E2D}" srcOrd="2" destOrd="0" presId="urn:microsoft.com/office/officeart/2005/8/layout/orgChart1"/>
    <dgm:cxn modelId="{DADFEBB8-3737-484C-BA3C-2BF642725C3B}" type="presParOf" srcId="{322CFC24-26BF-4613-AA58-228F3E5EEDA9}" destId="{660A8978-099D-4C1D-B68E-BEA6E45AC622}" srcOrd="2" destOrd="0" presId="urn:microsoft.com/office/officeart/2005/8/layout/orgChart1"/>
    <dgm:cxn modelId="{E025B0E4-5CC7-4F23-BE6F-F18FB0BCF5CF}" type="presParOf" srcId="{322CFC24-26BF-4613-AA58-228F3E5EEDA9}" destId="{A0408EC6-4B86-4109-BE51-775FEED52727}" srcOrd="3" destOrd="0" presId="urn:microsoft.com/office/officeart/2005/8/layout/orgChart1"/>
    <dgm:cxn modelId="{6308E91F-C3BB-435A-9E71-064468AE9F43}" type="presParOf" srcId="{A0408EC6-4B86-4109-BE51-775FEED52727}" destId="{6B658D3C-E08A-44E0-B19F-0DE594B44EE4}" srcOrd="0" destOrd="0" presId="urn:microsoft.com/office/officeart/2005/8/layout/orgChart1"/>
    <dgm:cxn modelId="{C7A07A5D-0BBF-4DE5-8F2C-ABF031C61FB1}" type="presParOf" srcId="{6B658D3C-E08A-44E0-B19F-0DE594B44EE4}" destId="{6EB9A63B-FEEA-4AAA-BC0B-B8D55617E2A3}" srcOrd="0" destOrd="0" presId="urn:microsoft.com/office/officeart/2005/8/layout/orgChart1"/>
    <dgm:cxn modelId="{2D469D48-E427-4DCD-9ED2-CFC95CB40263}" type="presParOf" srcId="{6B658D3C-E08A-44E0-B19F-0DE594B44EE4}" destId="{FA97BB0C-A2AD-44FC-8BB2-9017009A875C}" srcOrd="1" destOrd="0" presId="urn:microsoft.com/office/officeart/2005/8/layout/orgChart1"/>
    <dgm:cxn modelId="{54887496-3C77-4218-B9D9-8B726717AC84}" type="presParOf" srcId="{A0408EC6-4B86-4109-BE51-775FEED52727}" destId="{CA65AE65-5950-4C16-88AE-E29C8F7A1F0B}" srcOrd="1" destOrd="0" presId="urn:microsoft.com/office/officeart/2005/8/layout/orgChart1"/>
    <dgm:cxn modelId="{3A91D62A-3D0B-474E-9B70-3332484A3D0D}" type="presParOf" srcId="{A0408EC6-4B86-4109-BE51-775FEED52727}" destId="{E0D156B9-EC5A-43F2-B3DC-D3B19AF44E26}" srcOrd="2" destOrd="0" presId="urn:microsoft.com/office/officeart/2005/8/layout/orgChart1"/>
    <dgm:cxn modelId="{6EF79FD4-0439-4473-8B30-2D28E2CAC4E3}" type="presParOf" srcId="{322CFC24-26BF-4613-AA58-228F3E5EEDA9}" destId="{764A2C43-95F3-4615-9635-15D9ACA98FD6}" srcOrd="4" destOrd="0" presId="urn:microsoft.com/office/officeart/2005/8/layout/orgChart1"/>
    <dgm:cxn modelId="{051A87A7-965E-4C73-A937-CAEF9FE8B772}" type="presParOf" srcId="{322CFC24-26BF-4613-AA58-228F3E5EEDA9}" destId="{64DEB38E-26C7-47E6-BCD9-F4A8FD62EFF4}" srcOrd="5" destOrd="0" presId="urn:microsoft.com/office/officeart/2005/8/layout/orgChart1"/>
    <dgm:cxn modelId="{10194765-5278-4F31-AB61-1D5D79DED54F}" type="presParOf" srcId="{64DEB38E-26C7-47E6-BCD9-F4A8FD62EFF4}" destId="{A050160B-7FDC-40C4-A2B7-B092A73664B2}" srcOrd="0" destOrd="0" presId="urn:microsoft.com/office/officeart/2005/8/layout/orgChart1"/>
    <dgm:cxn modelId="{5814EE98-3A81-4D3D-A306-82E8495E7441}" type="presParOf" srcId="{A050160B-7FDC-40C4-A2B7-B092A73664B2}" destId="{2A3C14A6-A4DE-44FD-BBFA-9F175F7D432D}" srcOrd="0" destOrd="0" presId="urn:microsoft.com/office/officeart/2005/8/layout/orgChart1"/>
    <dgm:cxn modelId="{544AB793-C4F0-4B44-90F5-B13FD9B566F5}" type="presParOf" srcId="{A050160B-7FDC-40C4-A2B7-B092A73664B2}" destId="{6ABB6FF3-8942-4E7B-B524-2B3C22D3FBD0}" srcOrd="1" destOrd="0" presId="urn:microsoft.com/office/officeart/2005/8/layout/orgChart1"/>
    <dgm:cxn modelId="{43484324-FFD7-4673-B2F5-E15A337A9920}" type="presParOf" srcId="{64DEB38E-26C7-47E6-BCD9-F4A8FD62EFF4}" destId="{1FFDD041-C106-4615-8848-89E886D84881}" srcOrd="1" destOrd="0" presId="urn:microsoft.com/office/officeart/2005/8/layout/orgChart1"/>
    <dgm:cxn modelId="{42E5DAA3-18FA-4372-A01D-C9D3BA9E3033}" type="presParOf" srcId="{64DEB38E-26C7-47E6-BCD9-F4A8FD62EFF4}" destId="{D962125E-8397-4AA0-BD1B-F334C6FA7A7C}" srcOrd="2" destOrd="0" presId="urn:microsoft.com/office/officeart/2005/8/layout/orgChart1"/>
    <dgm:cxn modelId="{8FA572FD-DB00-4ED8-9F10-642D7255862F}" type="presParOf" srcId="{85B500D0-B7CC-4623-83A2-418A975BF29D}" destId="{00DD842D-4E70-4E48-AE08-A3CA422944C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B6372-AD6A-41A8-9E45-4F3604CA7903}">
      <dsp:nvSpPr>
        <dsp:cNvPr id="0" name=""/>
        <dsp:cNvSpPr/>
      </dsp:nvSpPr>
      <dsp:spPr>
        <a:xfrm>
          <a:off x="514" y="1515212"/>
          <a:ext cx="1989666" cy="1193800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</a:rPr>
            <a:t>Input device</a:t>
          </a:r>
          <a:endParaRPr lang="en-US" sz="3100" kern="1200" dirty="0">
            <a:solidFill>
              <a:srgbClr val="000000"/>
            </a:solidFill>
          </a:endParaRPr>
        </a:p>
      </dsp:txBody>
      <dsp:txXfrm>
        <a:off x="35479" y="1550177"/>
        <a:ext cx="1919736" cy="1123870"/>
      </dsp:txXfrm>
    </dsp:sp>
    <dsp:sp modelId="{E8E20A55-02E9-42E8-9F91-5857BEA202A4}">
      <dsp:nvSpPr>
        <dsp:cNvPr id="0" name=""/>
        <dsp:cNvSpPr/>
      </dsp:nvSpPr>
      <dsp:spPr>
        <a:xfrm>
          <a:off x="2189147" y="1865394"/>
          <a:ext cx="421809" cy="493437"/>
        </a:xfrm>
        <a:prstGeom prst="rightArrow">
          <a:avLst>
            <a:gd name="adj1" fmla="val 60000"/>
            <a:gd name="adj2" fmla="val 5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2189147" y="1964081"/>
        <a:ext cx="295266" cy="296063"/>
      </dsp:txXfrm>
    </dsp:sp>
    <dsp:sp modelId="{8FBBADAB-A1C9-40E1-A3DB-143D501FF008}">
      <dsp:nvSpPr>
        <dsp:cNvPr id="0" name=""/>
        <dsp:cNvSpPr/>
      </dsp:nvSpPr>
      <dsp:spPr>
        <a:xfrm>
          <a:off x="2786047" y="1515212"/>
          <a:ext cx="3097771" cy="1193800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</a:rPr>
            <a:t>Proses</a:t>
          </a:r>
          <a:endParaRPr lang="en-US" sz="3100" kern="1200" dirty="0">
            <a:solidFill>
              <a:srgbClr val="000000"/>
            </a:solidFill>
          </a:endParaRPr>
        </a:p>
      </dsp:txBody>
      <dsp:txXfrm>
        <a:off x="2821012" y="1550177"/>
        <a:ext cx="3027841" cy="1123870"/>
      </dsp:txXfrm>
    </dsp:sp>
    <dsp:sp modelId="{B8EFBA27-E158-444D-B9FC-233390DBB1C0}">
      <dsp:nvSpPr>
        <dsp:cNvPr id="0" name=""/>
        <dsp:cNvSpPr/>
      </dsp:nvSpPr>
      <dsp:spPr>
        <a:xfrm>
          <a:off x="6082786" y="1865394"/>
          <a:ext cx="421809" cy="493437"/>
        </a:xfrm>
        <a:prstGeom prst="rightArrow">
          <a:avLst>
            <a:gd name="adj1" fmla="val 60000"/>
            <a:gd name="adj2" fmla="val 50000"/>
          </a:avLst>
        </a:prstGeom>
        <a:solidFill>
          <a:srgbClr val="0000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6082786" y="1964081"/>
        <a:ext cx="295266" cy="296063"/>
      </dsp:txXfrm>
    </dsp:sp>
    <dsp:sp modelId="{D69C6B16-A3CC-4BC3-8407-6A7A6D85D850}">
      <dsp:nvSpPr>
        <dsp:cNvPr id="0" name=""/>
        <dsp:cNvSpPr/>
      </dsp:nvSpPr>
      <dsp:spPr>
        <a:xfrm>
          <a:off x="6679686" y="1515212"/>
          <a:ext cx="1989666" cy="1193800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>
              <a:solidFill>
                <a:srgbClr val="000000"/>
              </a:solidFill>
            </a:rPr>
            <a:t>Output device</a:t>
          </a:r>
          <a:endParaRPr lang="en-US" sz="3100" kern="1200" dirty="0">
            <a:solidFill>
              <a:srgbClr val="000000"/>
            </a:solidFill>
          </a:endParaRPr>
        </a:p>
      </dsp:txBody>
      <dsp:txXfrm>
        <a:off x="6714651" y="1550177"/>
        <a:ext cx="1919736" cy="1123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4A2C43-95F3-4615-9635-15D9ACA98FD6}">
      <dsp:nvSpPr>
        <dsp:cNvPr id="0" name=""/>
        <dsp:cNvSpPr/>
      </dsp:nvSpPr>
      <dsp:spPr>
        <a:xfrm>
          <a:off x="3567830" y="541721"/>
          <a:ext cx="2809391" cy="15604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374"/>
              </a:lnTo>
              <a:lnTo>
                <a:pt x="2809391" y="953374"/>
              </a:lnTo>
              <a:lnTo>
                <a:pt x="2809391" y="1560426"/>
              </a:lnTo>
            </a:path>
          </a:pathLst>
        </a:custGeom>
        <a:noFill/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0A8978-099D-4C1D-B68E-BEA6E45AC622}">
      <dsp:nvSpPr>
        <dsp:cNvPr id="0" name=""/>
        <dsp:cNvSpPr/>
      </dsp:nvSpPr>
      <dsp:spPr>
        <a:xfrm>
          <a:off x="3522110" y="541721"/>
          <a:ext cx="91440" cy="153175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24698"/>
              </a:lnTo>
              <a:lnTo>
                <a:pt x="93561" y="924698"/>
              </a:lnTo>
              <a:lnTo>
                <a:pt x="93561" y="1531750"/>
              </a:lnTo>
            </a:path>
          </a:pathLst>
        </a:custGeom>
        <a:noFill/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DF4AA6-87F5-49B1-80C1-17C201B1408B}">
      <dsp:nvSpPr>
        <dsp:cNvPr id="0" name=""/>
        <dsp:cNvSpPr/>
      </dsp:nvSpPr>
      <dsp:spPr>
        <a:xfrm>
          <a:off x="798186" y="541721"/>
          <a:ext cx="2769644" cy="1606360"/>
        </a:xfrm>
        <a:custGeom>
          <a:avLst/>
          <a:gdLst/>
          <a:ahLst/>
          <a:cxnLst/>
          <a:rect l="0" t="0" r="0" b="0"/>
          <a:pathLst>
            <a:path>
              <a:moveTo>
                <a:pt x="2769644" y="0"/>
              </a:moveTo>
              <a:lnTo>
                <a:pt x="2769644" y="999308"/>
              </a:lnTo>
              <a:lnTo>
                <a:pt x="0" y="999308"/>
              </a:lnTo>
              <a:lnTo>
                <a:pt x="0" y="1606360"/>
              </a:lnTo>
            </a:path>
          </a:pathLst>
        </a:custGeom>
        <a:noFill/>
        <a:ln w="25400" cap="flat" cmpd="sng" algn="ctr">
          <a:solidFill>
            <a:srgbClr val="0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A5D94F-1B94-4330-B089-66B6ED01C221}">
      <dsp:nvSpPr>
        <dsp:cNvPr id="0" name=""/>
        <dsp:cNvSpPr/>
      </dsp:nvSpPr>
      <dsp:spPr>
        <a:xfrm>
          <a:off x="1525938" y="0"/>
          <a:ext cx="4083784" cy="541721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err="1" smtClean="0">
              <a:solidFill>
                <a:srgbClr val="000000"/>
              </a:solidFill>
            </a:rPr>
            <a:t>Berdasar</a:t>
          </a:r>
          <a:r>
            <a:rPr lang="en-US" sz="2400" b="1" kern="1200" dirty="0" smtClean="0">
              <a:solidFill>
                <a:srgbClr val="000000"/>
              </a:solidFill>
            </a:rPr>
            <a:t> </a:t>
          </a:r>
          <a:r>
            <a:rPr lang="en-US" sz="2400" b="1" kern="1200" dirty="0" err="1" smtClean="0">
              <a:solidFill>
                <a:srgbClr val="000000"/>
              </a:solidFill>
            </a:rPr>
            <a:t>Ukuran</a:t>
          </a:r>
          <a:r>
            <a:rPr lang="en-US" sz="2400" b="1" kern="1200" dirty="0" smtClean="0">
              <a:solidFill>
                <a:srgbClr val="000000"/>
              </a:solidFill>
            </a:rPr>
            <a:t> BIT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1525938" y="0"/>
        <a:ext cx="4083784" cy="541721"/>
      </dsp:txXfrm>
    </dsp:sp>
    <dsp:sp modelId="{080888A6-CC5A-42E8-B55A-8513E8B79090}">
      <dsp:nvSpPr>
        <dsp:cNvPr id="0" name=""/>
        <dsp:cNvSpPr/>
      </dsp:nvSpPr>
      <dsp:spPr>
        <a:xfrm>
          <a:off x="0" y="2148082"/>
          <a:ext cx="1596373" cy="801453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8 bit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0" y="2148082"/>
        <a:ext cx="1596373" cy="801453"/>
      </dsp:txXfrm>
    </dsp:sp>
    <dsp:sp modelId="{6EB9A63B-FEEA-4AAA-BC0B-B8D55617E2A3}">
      <dsp:nvSpPr>
        <dsp:cNvPr id="0" name=""/>
        <dsp:cNvSpPr/>
      </dsp:nvSpPr>
      <dsp:spPr>
        <a:xfrm>
          <a:off x="2791324" y="2073472"/>
          <a:ext cx="1648695" cy="901414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16 bit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2791324" y="2073472"/>
        <a:ext cx="1648695" cy="901414"/>
      </dsp:txXfrm>
    </dsp:sp>
    <dsp:sp modelId="{2A3C14A6-A4DE-44FD-BBFA-9F175F7D432D}">
      <dsp:nvSpPr>
        <dsp:cNvPr id="0" name=""/>
        <dsp:cNvSpPr/>
      </dsp:nvSpPr>
      <dsp:spPr>
        <a:xfrm>
          <a:off x="5674978" y="2102148"/>
          <a:ext cx="1404487" cy="891239"/>
        </a:xfrm>
        <a:prstGeom prst="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rgbClr val="000000"/>
              </a:solidFill>
            </a:rPr>
            <a:t>32 bit</a:t>
          </a:r>
          <a:endParaRPr lang="en-US" sz="2400" b="1" kern="1200" dirty="0">
            <a:solidFill>
              <a:srgbClr val="000000"/>
            </a:solidFill>
          </a:endParaRPr>
        </a:p>
      </dsp:txBody>
      <dsp:txXfrm>
        <a:off x="5674978" y="2102148"/>
        <a:ext cx="1404487" cy="891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D54E3-66C2-4C62-B852-73A3F7672594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3616B-CD71-4DB0-80A3-399B5D90F3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4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956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041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9843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9300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56446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1557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0404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0892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483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746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7347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182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1247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707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569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599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27636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4002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3750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597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01358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837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18989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14918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8153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3546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6977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52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166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fca9abb0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5fca9abb0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07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12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308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71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90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411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92f9685e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992f9685e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78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7"/>
          <p:cNvGrpSpPr/>
          <p:nvPr/>
        </p:nvGrpSpPr>
        <p:grpSpPr>
          <a:xfrm>
            <a:off x="159925" y="89351"/>
            <a:ext cx="12680051" cy="7044369"/>
            <a:chOff x="112447" y="62825"/>
            <a:chExt cx="8915661" cy="4953072"/>
          </a:xfrm>
        </p:grpSpPr>
        <p:sp>
          <p:nvSpPr>
            <p:cNvPr id="86" name="Google Shape;86;p7"/>
            <p:cNvSpPr/>
            <p:nvPr/>
          </p:nvSpPr>
          <p:spPr>
            <a:xfrm flipH="1">
              <a:off x="8530079" y="4729972"/>
              <a:ext cx="286544" cy="285925"/>
            </a:xfrm>
            <a:custGeom>
              <a:avLst/>
              <a:gdLst/>
              <a:ahLst/>
              <a:cxnLst/>
              <a:rect l="l" t="t" r="r" b="b"/>
              <a:pathLst>
                <a:path w="123777" h="123777" extrusionOk="0">
                  <a:moveTo>
                    <a:pt x="0" y="70720"/>
                  </a:moveTo>
                  <a:lnTo>
                    <a:pt x="40582" y="70720"/>
                  </a:lnTo>
                  <a:lnTo>
                    <a:pt x="11859" y="99407"/>
                  </a:lnTo>
                  <a:lnTo>
                    <a:pt x="24371" y="111883"/>
                  </a:lnTo>
                  <a:lnTo>
                    <a:pt x="53058" y="83196"/>
                  </a:lnTo>
                  <a:lnTo>
                    <a:pt x="53058" y="123778"/>
                  </a:lnTo>
                  <a:lnTo>
                    <a:pt x="70720" y="123778"/>
                  </a:lnTo>
                  <a:lnTo>
                    <a:pt x="70720" y="83196"/>
                  </a:lnTo>
                  <a:lnTo>
                    <a:pt x="99407" y="111883"/>
                  </a:lnTo>
                  <a:lnTo>
                    <a:pt x="111918" y="99407"/>
                  </a:lnTo>
                  <a:lnTo>
                    <a:pt x="83196" y="70720"/>
                  </a:lnTo>
                  <a:lnTo>
                    <a:pt x="123778" y="70720"/>
                  </a:lnTo>
                  <a:lnTo>
                    <a:pt x="123778" y="53058"/>
                  </a:lnTo>
                  <a:lnTo>
                    <a:pt x="83196" y="53058"/>
                  </a:lnTo>
                  <a:lnTo>
                    <a:pt x="111918" y="24371"/>
                  </a:lnTo>
                  <a:lnTo>
                    <a:pt x="99407" y="11859"/>
                  </a:lnTo>
                  <a:lnTo>
                    <a:pt x="70720" y="40582"/>
                  </a:lnTo>
                  <a:lnTo>
                    <a:pt x="70720" y="0"/>
                  </a:lnTo>
                  <a:lnTo>
                    <a:pt x="53058" y="0"/>
                  </a:lnTo>
                  <a:lnTo>
                    <a:pt x="53058" y="40582"/>
                  </a:lnTo>
                  <a:lnTo>
                    <a:pt x="24371" y="11859"/>
                  </a:lnTo>
                  <a:lnTo>
                    <a:pt x="11859" y="24371"/>
                  </a:lnTo>
                  <a:lnTo>
                    <a:pt x="40582" y="53058"/>
                  </a:lnTo>
                  <a:lnTo>
                    <a:pt x="0" y="53058"/>
                  </a:lnTo>
                  <a:lnTo>
                    <a:pt x="0" y="7072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7" name="Google Shape;87;p7"/>
            <p:cNvGrpSpPr/>
            <p:nvPr/>
          </p:nvGrpSpPr>
          <p:grpSpPr>
            <a:xfrm rot="10800000" flipH="1">
              <a:off x="8704742" y="3728878"/>
              <a:ext cx="323366" cy="865201"/>
              <a:chOff x="14340994" y="-70695"/>
              <a:chExt cx="261771" cy="700397"/>
            </a:xfrm>
          </p:grpSpPr>
          <p:sp>
            <p:nvSpPr>
              <p:cNvPr id="88" name="Google Shape;88;p7"/>
              <p:cNvSpPr/>
              <p:nvPr/>
            </p:nvSpPr>
            <p:spPr>
              <a:xfrm>
                <a:off x="14340994" y="-7069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1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1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1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4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4" y="228806"/>
                      <a:pt x="146336" y="258181"/>
                      <a:pt x="146336" y="311239"/>
                    </a:cubicBezTo>
                    <a:cubicBezTo>
                      <a:pt x="146336" y="364297"/>
                      <a:pt x="127404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4" y="540045"/>
                      <a:pt x="146336" y="569421"/>
                      <a:pt x="146336" y="622479"/>
                    </a:cubicBezTo>
                    <a:cubicBezTo>
                      <a:pt x="146336" y="675537"/>
                      <a:pt x="127404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4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9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7"/>
              <p:cNvSpPr/>
              <p:nvPr/>
            </p:nvSpPr>
            <p:spPr>
              <a:xfrm>
                <a:off x="14493014" y="-70695"/>
                <a:ext cx="109751" cy="700397"/>
              </a:xfrm>
              <a:custGeom>
                <a:avLst/>
                <a:gdLst/>
                <a:ahLst/>
                <a:cxnLst/>
                <a:rect l="l" t="t" r="r" b="b"/>
                <a:pathLst>
                  <a:path w="146335" h="933863" extrusionOk="0">
                    <a:moveTo>
                      <a:pt x="146336" y="933863"/>
                    </a:moveTo>
                    <a:lnTo>
                      <a:pt x="50157" y="933863"/>
                    </a:lnTo>
                    <a:cubicBezTo>
                      <a:pt x="50157" y="909093"/>
                      <a:pt x="43955" y="899519"/>
                      <a:pt x="32749" y="882074"/>
                    </a:cubicBezTo>
                    <a:cubicBezTo>
                      <a:pt x="18931" y="860641"/>
                      <a:pt x="0" y="831265"/>
                      <a:pt x="0" y="778171"/>
                    </a:cubicBezTo>
                    <a:cubicBezTo>
                      <a:pt x="0" y="725077"/>
                      <a:pt x="18931" y="695737"/>
                      <a:pt x="32749" y="674267"/>
                    </a:cubicBezTo>
                    <a:cubicBezTo>
                      <a:pt x="43992" y="656859"/>
                      <a:pt x="50157" y="647249"/>
                      <a:pt x="50157" y="622479"/>
                    </a:cubicBezTo>
                    <a:cubicBezTo>
                      <a:pt x="50157" y="597709"/>
                      <a:pt x="43955" y="588134"/>
                      <a:pt x="32749" y="570726"/>
                    </a:cubicBezTo>
                    <a:cubicBezTo>
                      <a:pt x="18931" y="549293"/>
                      <a:pt x="0" y="519917"/>
                      <a:pt x="0" y="466859"/>
                    </a:cubicBezTo>
                    <a:cubicBezTo>
                      <a:pt x="0" y="413801"/>
                      <a:pt x="18931" y="384425"/>
                      <a:pt x="32749" y="362992"/>
                    </a:cubicBezTo>
                    <a:cubicBezTo>
                      <a:pt x="43992" y="345584"/>
                      <a:pt x="50157" y="335973"/>
                      <a:pt x="50157" y="311239"/>
                    </a:cubicBezTo>
                    <a:cubicBezTo>
                      <a:pt x="50157" y="286506"/>
                      <a:pt x="43955" y="276895"/>
                      <a:pt x="32749" y="259487"/>
                    </a:cubicBezTo>
                    <a:cubicBezTo>
                      <a:pt x="18931" y="238053"/>
                      <a:pt x="0" y="208678"/>
                      <a:pt x="0" y="155620"/>
                    </a:cubicBezTo>
                    <a:cubicBezTo>
                      <a:pt x="0" y="102562"/>
                      <a:pt x="18931" y="73186"/>
                      <a:pt x="32749" y="51752"/>
                    </a:cubicBezTo>
                    <a:cubicBezTo>
                      <a:pt x="43992" y="34344"/>
                      <a:pt x="50157" y="24734"/>
                      <a:pt x="50157" y="0"/>
                    </a:cubicBezTo>
                    <a:lnTo>
                      <a:pt x="146336" y="0"/>
                    </a:lnTo>
                    <a:cubicBezTo>
                      <a:pt x="146336" y="53058"/>
                      <a:pt x="127405" y="82434"/>
                      <a:pt x="113587" y="103867"/>
                    </a:cubicBezTo>
                    <a:cubicBezTo>
                      <a:pt x="102344" y="121275"/>
                      <a:pt x="96179" y="130886"/>
                      <a:pt x="96179" y="155620"/>
                    </a:cubicBezTo>
                    <a:cubicBezTo>
                      <a:pt x="96179" y="180353"/>
                      <a:pt x="102380" y="189964"/>
                      <a:pt x="113587" y="207372"/>
                    </a:cubicBezTo>
                    <a:cubicBezTo>
                      <a:pt x="127405" y="228806"/>
                      <a:pt x="146336" y="258181"/>
                      <a:pt x="146336" y="311239"/>
                    </a:cubicBezTo>
                    <a:cubicBezTo>
                      <a:pt x="146336" y="364297"/>
                      <a:pt x="127405" y="393673"/>
                      <a:pt x="113587" y="415107"/>
                    </a:cubicBezTo>
                    <a:cubicBezTo>
                      <a:pt x="102344" y="432515"/>
                      <a:pt x="96179" y="442125"/>
                      <a:pt x="96179" y="466859"/>
                    </a:cubicBezTo>
                    <a:cubicBezTo>
                      <a:pt x="96179" y="491593"/>
                      <a:pt x="102380" y="501203"/>
                      <a:pt x="113587" y="518611"/>
                    </a:cubicBezTo>
                    <a:cubicBezTo>
                      <a:pt x="127405" y="540045"/>
                      <a:pt x="146336" y="569421"/>
                      <a:pt x="146336" y="622479"/>
                    </a:cubicBezTo>
                    <a:cubicBezTo>
                      <a:pt x="146336" y="675537"/>
                      <a:pt x="127405" y="704912"/>
                      <a:pt x="113587" y="726382"/>
                    </a:cubicBezTo>
                    <a:cubicBezTo>
                      <a:pt x="102344" y="743790"/>
                      <a:pt x="96179" y="753401"/>
                      <a:pt x="96179" y="778171"/>
                    </a:cubicBezTo>
                    <a:cubicBezTo>
                      <a:pt x="96179" y="802941"/>
                      <a:pt x="102380" y="812515"/>
                      <a:pt x="113587" y="829960"/>
                    </a:cubicBezTo>
                    <a:cubicBezTo>
                      <a:pt x="127405" y="851393"/>
                      <a:pt x="146336" y="880769"/>
                      <a:pt x="146336" y="933863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91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0" name="Google Shape;90;p7"/>
            <p:cNvSpPr/>
            <p:nvPr/>
          </p:nvSpPr>
          <p:spPr>
            <a:xfrm>
              <a:off x="194238" y="62825"/>
              <a:ext cx="384946" cy="384946"/>
            </a:xfrm>
            <a:custGeom>
              <a:avLst/>
              <a:gdLst/>
              <a:ahLst/>
              <a:cxnLst/>
              <a:rect l="l" t="t" r="r" b="b"/>
              <a:pathLst>
                <a:path w="342936" h="342936" extrusionOk="0">
                  <a:moveTo>
                    <a:pt x="171468" y="0"/>
                  </a:moveTo>
                  <a:cubicBezTo>
                    <a:pt x="76776" y="0"/>
                    <a:pt x="0" y="76776"/>
                    <a:pt x="0" y="171468"/>
                  </a:cubicBezTo>
                  <a:cubicBezTo>
                    <a:pt x="0" y="266160"/>
                    <a:pt x="76776" y="342936"/>
                    <a:pt x="171468" y="342936"/>
                  </a:cubicBezTo>
                  <a:cubicBezTo>
                    <a:pt x="266160" y="342936"/>
                    <a:pt x="342936" y="266160"/>
                    <a:pt x="342936" y="171468"/>
                  </a:cubicBezTo>
                  <a:cubicBezTo>
                    <a:pt x="342936" y="76776"/>
                    <a:pt x="266160" y="0"/>
                    <a:pt x="171468" y="0"/>
                  </a:cubicBezTo>
                  <a:close/>
                  <a:moveTo>
                    <a:pt x="171468" y="281863"/>
                  </a:moveTo>
                  <a:cubicBezTo>
                    <a:pt x="110504" y="281863"/>
                    <a:pt x="61073" y="232432"/>
                    <a:pt x="61073" y="171468"/>
                  </a:cubicBezTo>
                  <a:cubicBezTo>
                    <a:pt x="61073" y="110504"/>
                    <a:pt x="110504" y="61073"/>
                    <a:pt x="171468" y="61073"/>
                  </a:cubicBezTo>
                  <a:cubicBezTo>
                    <a:pt x="232432" y="61073"/>
                    <a:pt x="281863" y="110504"/>
                    <a:pt x="281863" y="171468"/>
                  </a:cubicBezTo>
                  <a:cubicBezTo>
                    <a:pt x="281863" y="232432"/>
                    <a:pt x="232432" y="281863"/>
                    <a:pt x="171468" y="2818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flipH="1">
              <a:off x="112447" y="523113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7"/>
          <p:cNvSpPr txBox="1">
            <a:spLocks noGrp="1"/>
          </p:cNvSpPr>
          <p:nvPr>
            <p:ph type="subTitle" idx="1"/>
          </p:nvPr>
        </p:nvSpPr>
        <p:spPr>
          <a:xfrm>
            <a:off x="1287289" y="2671538"/>
            <a:ext cx="5838080" cy="25578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2276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2276"/>
              </a:spcBef>
              <a:spcAft>
                <a:spcPts val="2276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title"/>
          </p:nvPr>
        </p:nvSpPr>
        <p:spPr>
          <a:xfrm>
            <a:off x="1024000" y="675342"/>
            <a:ext cx="10956800" cy="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28181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117933" y="-143891"/>
            <a:ext cx="12784899" cy="7346593"/>
            <a:chOff x="82922" y="-101174"/>
            <a:chExt cx="8989382" cy="5165573"/>
          </a:xfrm>
        </p:grpSpPr>
        <p:sp>
          <p:nvSpPr>
            <p:cNvPr id="158" name="Google Shape;158;p14"/>
            <p:cNvSpPr/>
            <p:nvPr/>
          </p:nvSpPr>
          <p:spPr>
            <a:xfrm flipH="1">
              <a:off x="82922" y="4353038"/>
              <a:ext cx="168503" cy="168530"/>
            </a:xfrm>
            <a:custGeom>
              <a:avLst/>
              <a:gdLst/>
              <a:ahLst/>
              <a:cxnLst/>
              <a:rect l="l" t="t" r="r" b="b"/>
              <a:pathLst>
                <a:path w="224671" h="224707" extrusionOk="0">
                  <a:moveTo>
                    <a:pt x="224671" y="96324"/>
                  </a:moveTo>
                  <a:lnTo>
                    <a:pt x="128384" y="96324"/>
                  </a:lnTo>
                  <a:lnTo>
                    <a:pt x="128384" y="0"/>
                  </a:lnTo>
                  <a:lnTo>
                    <a:pt x="96324" y="0"/>
                  </a:lnTo>
                  <a:lnTo>
                    <a:pt x="96324" y="96324"/>
                  </a:lnTo>
                  <a:lnTo>
                    <a:pt x="0" y="96324"/>
                  </a:lnTo>
                  <a:lnTo>
                    <a:pt x="0" y="128384"/>
                  </a:lnTo>
                  <a:lnTo>
                    <a:pt x="96324" y="128384"/>
                  </a:lnTo>
                  <a:lnTo>
                    <a:pt x="96324" y="224707"/>
                  </a:lnTo>
                  <a:lnTo>
                    <a:pt x="128384" y="224707"/>
                  </a:lnTo>
                  <a:lnTo>
                    <a:pt x="128384" y="128384"/>
                  </a:lnTo>
                  <a:lnTo>
                    <a:pt x="224671" y="128384"/>
                  </a:lnTo>
                  <a:lnTo>
                    <a:pt x="224671" y="9632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 flipH="1">
              <a:off x="418051" y="4762451"/>
              <a:ext cx="301948" cy="301948"/>
            </a:xfrm>
            <a:custGeom>
              <a:avLst/>
              <a:gdLst/>
              <a:ahLst/>
              <a:cxnLst/>
              <a:rect l="l" t="t" r="r" b="b"/>
              <a:pathLst>
                <a:path w="635679" h="635679" extrusionOk="0">
                  <a:moveTo>
                    <a:pt x="635680" y="317840"/>
                  </a:moveTo>
                  <a:cubicBezTo>
                    <a:pt x="635680" y="493378"/>
                    <a:pt x="493378" y="635680"/>
                    <a:pt x="317840" y="635680"/>
                  </a:cubicBezTo>
                  <a:cubicBezTo>
                    <a:pt x="142302" y="635680"/>
                    <a:pt x="0" y="493378"/>
                    <a:pt x="0" y="317840"/>
                  </a:cubicBezTo>
                  <a:cubicBezTo>
                    <a:pt x="0" y="142302"/>
                    <a:pt x="142302" y="0"/>
                    <a:pt x="317840" y="0"/>
                  </a:cubicBezTo>
                  <a:cubicBezTo>
                    <a:pt x="493378" y="0"/>
                    <a:pt x="635680" y="142302"/>
                    <a:pt x="635680" y="31784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 flipH="1">
              <a:off x="194140" y="4639522"/>
              <a:ext cx="167969" cy="167980"/>
            </a:xfrm>
            <a:custGeom>
              <a:avLst/>
              <a:gdLst/>
              <a:ahLst/>
              <a:cxnLst/>
              <a:rect l="l" t="t" r="r" b="b"/>
              <a:pathLst>
                <a:path w="512881" h="512917" extrusionOk="0">
                  <a:moveTo>
                    <a:pt x="256441" y="0"/>
                  </a:moveTo>
                  <a:cubicBezTo>
                    <a:pt x="114820" y="0"/>
                    <a:pt x="0" y="114820"/>
                    <a:pt x="0" y="256440"/>
                  </a:cubicBezTo>
                  <a:cubicBezTo>
                    <a:pt x="0" y="398061"/>
                    <a:pt x="114820" y="512917"/>
                    <a:pt x="256441" y="512917"/>
                  </a:cubicBezTo>
                  <a:cubicBezTo>
                    <a:pt x="398061" y="512917"/>
                    <a:pt x="512881" y="398098"/>
                    <a:pt x="512881" y="256440"/>
                  </a:cubicBezTo>
                  <a:cubicBezTo>
                    <a:pt x="512881" y="114783"/>
                    <a:pt x="398061" y="0"/>
                    <a:pt x="256441" y="0"/>
                  </a:cubicBezTo>
                  <a:close/>
                  <a:moveTo>
                    <a:pt x="256441" y="389502"/>
                  </a:moveTo>
                  <a:cubicBezTo>
                    <a:pt x="182965" y="389502"/>
                    <a:pt x="123379" y="329916"/>
                    <a:pt x="123379" y="256440"/>
                  </a:cubicBezTo>
                  <a:cubicBezTo>
                    <a:pt x="123379" y="182965"/>
                    <a:pt x="182965" y="123379"/>
                    <a:pt x="256441" y="123379"/>
                  </a:cubicBezTo>
                  <a:cubicBezTo>
                    <a:pt x="329917" y="123379"/>
                    <a:pt x="389503" y="182965"/>
                    <a:pt x="389503" y="256440"/>
                  </a:cubicBezTo>
                  <a:cubicBezTo>
                    <a:pt x="389503" y="329916"/>
                    <a:pt x="329917" y="389502"/>
                    <a:pt x="256441" y="38950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99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4"/>
            <p:cNvGrpSpPr/>
            <p:nvPr/>
          </p:nvGrpSpPr>
          <p:grpSpPr>
            <a:xfrm flipH="1">
              <a:off x="7920363" y="-101174"/>
              <a:ext cx="1151941" cy="576015"/>
              <a:chOff x="6083797" y="754470"/>
              <a:chExt cx="902492" cy="451246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6083797" y="754470"/>
                <a:ext cx="902492" cy="451246"/>
              </a:xfrm>
              <a:custGeom>
                <a:avLst/>
                <a:gdLst/>
                <a:ahLst/>
                <a:cxnLst/>
                <a:rect l="l" t="t" r="r" b="b"/>
                <a:pathLst>
                  <a:path w="1203323" h="601661" extrusionOk="0">
                    <a:moveTo>
                      <a:pt x="1101196" y="0"/>
                    </a:moveTo>
                    <a:cubicBezTo>
                      <a:pt x="1101196" y="275880"/>
                      <a:pt x="877541" y="499535"/>
                      <a:pt x="601661" y="499535"/>
                    </a:cubicBezTo>
                    <a:cubicBezTo>
                      <a:pt x="325782" y="499535"/>
                      <a:pt x="102126" y="275880"/>
                      <a:pt x="102126" y="0"/>
                    </a:cubicBezTo>
                    <a:lnTo>
                      <a:pt x="0" y="0"/>
                    </a:lnTo>
                    <a:cubicBezTo>
                      <a:pt x="0" y="332274"/>
                      <a:pt x="269388" y="601662"/>
                      <a:pt x="601661" y="601662"/>
                    </a:cubicBezTo>
                    <a:cubicBezTo>
                      <a:pt x="933936" y="601662"/>
                      <a:pt x="1203324" y="332274"/>
                      <a:pt x="1203324" y="0"/>
                    </a:cubicBezTo>
                    <a:lnTo>
                      <a:pt x="11011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9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6291033" y="754470"/>
                <a:ext cx="519137" cy="259568"/>
              </a:xfrm>
              <a:custGeom>
                <a:avLst/>
                <a:gdLst/>
                <a:ahLst/>
                <a:cxnLst/>
                <a:rect l="l" t="t" r="r" b="b"/>
                <a:pathLst>
                  <a:path w="692183" h="346091" extrusionOk="0">
                    <a:moveTo>
                      <a:pt x="346091" y="222858"/>
                    </a:moveTo>
                    <a:cubicBezTo>
                      <a:pt x="223003" y="222858"/>
                      <a:pt x="123234" y="123089"/>
                      <a:pt x="123234" y="0"/>
                    </a:cubicBezTo>
                    <a:lnTo>
                      <a:pt x="0" y="0"/>
                    </a:lnTo>
                    <a:cubicBezTo>
                      <a:pt x="0" y="191161"/>
                      <a:pt x="154967" y="346091"/>
                      <a:pt x="346091" y="346091"/>
                    </a:cubicBezTo>
                    <a:cubicBezTo>
                      <a:pt x="537216" y="346091"/>
                      <a:pt x="692183" y="191125"/>
                      <a:pt x="692183" y="0"/>
                    </a:cubicBezTo>
                    <a:lnTo>
                      <a:pt x="568949" y="0"/>
                    </a:lnTo>
                    <a:cubicBezTo>
                      <a:pt x="568949" y="123089"/>
                      <a:pt x="469180" y="222858"/>
                      <a:pt x="346091" y="222858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99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997334" y="1713778"/>
            <a:ext cx="11010133" cy="148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9pPr>
          </a:lstStyle>
          <a:p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1024000" y="675342"/>
            <a:ext cx="10956800" cy="8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267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2"/>
          </p:nvPr>
        </p:nvSpPr>
        <p:spPr>
          <a:xfrm>
            <a:off x="997334" y="3392569"/>
            <a:ext cx="11010133" cy="148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ubTitle" idx="3"/>
          </p:nvPr>
        </p:nvSpPr>
        <p:spPr>
          <a:xfrm>
            <a:off x="997334" y="5071360"/>
            <a:ext cx="11010133" cy="14826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982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982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982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203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5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200" y="5867400"/>
            <a:ext cx="1568481" cy="1066798"/>
          </a:xfrm>
          <a:prstGeom prst="rect">
            <a:avLst/>
          </a:prstGeom>
        </p:spPr>
      </p:pic>
      <p:sp>
        <p:nvSpPr>
          <p:cNvPr id="20" name="Google Shape;239;p22"/>
          <p:cNvSpPr/>
          <p:nvPr/>
        </p:nvSpPr>
        <p:spPr>
          <a:xfrm flipV="1">
            <a:off x="197398" y="7086599"/>
            <a:ext cx="113342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Google Shape;2131;p35"/>
          <p:cNvSpPr txBox="1">
            <a:spLocks/>
          </p:cNvSpPr>
          <p:nvPr/>
        </p:nvSpPr>
        <p:spPr>
          <a:xfrm>
            <a:off x="7161298" y="2120930"/>
            <a:ext cx="5538442" cy="1994439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r>
              <a:rPr lang="en-US" sz="5400" b="1" dirty="0" err="1" smtClean="0">
                <a:solidFill>
                  <a:srgbClr val="0070C0"/>
                </a:solidFill>
                <a:latin typeface="Amatic SC"/>
                <a:ea typeface="Amatic SC"/>
                <a:cs typeface="Amatic SC"/>
                <a:sym typeface="Amatic SC"/>
              </a:rPr>
              <a:t>MENGENAL</a:t>
            </a:r>
            <a:r>
              <a:rPr lang="en-US" sz="5400" b="1" dirty="0" smtClean="0">
                <a:solidFill>
                  <a:srgbClr val="0070C0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-US" sz="5400" b="1" dirty="0" err="1" smtClean="0">
                <a:solidFill>
                  <a:srgbClr val="0070C0"/>
                </a:solidFill>
                <a:latin typeface="Amatic SC"/>
                <a:ea typeface="Amatic SC"/>
                <a:cs typeface="Amatic SC"/>
                <a:sym typeface="Amatic SC"/>
              </a:rPr>
              <a:t>ARDUINO</a:t>
            </a:r>
            <a:r>
              <a:rPr lang="en-US" sz="5400" b="1" dirty="0" smtClean="0">
                <a:solidFill>
                  <a:srgbClr val="0070C0"/>
                </a:solidFill>
                <a:latin typeface="Amatic SC"/>
                <a:ea typeface="Amatic SC"/>
                <a:cs typeface="Amatic SC"/>
                <a:sym typeface="Amatic SC"/>
              </a:rPr>
              <a:t> UNO</a:t>
            </a:r>
            <a:endParaRPr lang="en-US" sz="5400" b="1" dirty="0">
              <a:solidFill>
                <a:srgbClr val="0070C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grpSp>
        <p:nvGrpSpPr>
          <p:cNvPr id="9" name="Google Shape;2133;p35"/>
          <p:cNvGrpSpPr/>
          <p:nvPr/>
        </p:nvGrpSpPr>
        <p:grpSpPr>
          <a:xfrm>
            <a:off x="875140" y="1117331"/>
            <a:ext cx="6276547" cy="4189043"/>
            <a:chOff x="1177450" y="241631"/>
            <a:chExt cx="6173152" cy="3616776"/>
          </a:xfrm>
        </p:grpSpPr>
        <p:sp>
          <p:nvSpPr>
            <p:cNvPr id="10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" name="Google Shape;2131;p35"/>
          <p:cNvSpPr txBox="1">
            <a:spLocks/>
          </p:cNvSpPr>
          <p:nvPr/>
        </p:nvSpPr>
        <p:spPr>
          <a:xfrm>
            <a:off x="1653468" y="1407229"/>
            <a:ext cx="4717962" cy="34764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Arial" pitchFamily="34" charset="0"/>
              <a:buNone/>
            </a:pPr>
            <a:endParaRPr lang="en-US" sz="6000" b="1" dirty="0">
              <a:solidFill>
                <a:srgbClr val="0070C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81" y="1771847"/>
            <a:ext cx="4014086" cy="272892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340600" y="4115369"/>
            <a:ext cx="495300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9;p22"/>
          <p:cNvSpPr/>
          <p:nvPr/>
        </p:nvSpPr>
        <p:spPr>
          <a:xfrm flipV="1">
            <a:off x="8712200" y="7104634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584645" y="873741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02</a:t>
            </a:r>
            <a:endParaRPr lang="en-US" sz="6000" b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569200" y="1930085"/>
            <a:ext cx="4474762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Tentang</a:t>
            </a:r>
            <a:r>
              <a:rPr lang="en-US" sz="4000" b="1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Arduino</a:t>
            </a:r>
            <a:endParaRPr lang="en-US" sz="4000" b="1" dirty="0" smtClean="0">
              <a:ln w="0"/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899" y="3200400"/>
            <a:ext cx="5834063" cy="33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121731" y="0"/>
            <a:ext cx="5481131" cy="7315200"/>
          </a:xfrm>
          <a:prstGeom prst="rect">
            <a:avLst/>
          </a:prstGeom>
          <a:solidFill>
            <a:schemeClr val="accent1"/>
          </a:solidFill>
        </p:spPr>
      </p:sp>
      <p:grpSp>
        <p:nvGrpSpPr>
          <p:cNvPr id="3" name="Group 3"/>
          <p:cNvGrpSpPr/>
          <p:nvPr/>
        </p:nvGrpSpPr>
        <p:grpSpPr>
          <a:xfrm>
            <a:off x="148580" y="266700"/>
            <a:ext cx="4940508" cy="6781800"/>
            <a:chOff x="0" y="0"/>
            <a:chExt cx="16477993" cy="17021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77993" cy="17021287"/>
            </a:xfrm>
            <a:custGeom>
              <a:avLst/>
              <a:gdLst/>
              <a:ahLst/>
              <a:cxnLst/>
              <a:rect l="l" t="t" r="r" b="b"/>
              <a:pathLst>
                <a:path w="16477993" h="17021287">
                  <a:moveTo>
                    <a:pt x="16353534" y="59690"/>
                  </a:moveTo>
                  <a:cubicBezTo>
                    <a:pt x="16389093" y="59690"/>
                    <a:pt x="16418303" y="88900"/>
                    <a:pt x="16418303" y="124460"/>
                  </a:cubicBezTo>
                  <a:lnTo>
                    <a:pt x="16418303" y="16896826"/>
                  </a:lnTo>
                  <a:cubicBezTo>
                    <a:pt x="16418303" y="16932387"/>
                    <a:pt x="16389093" y="16961597"/>
                    <a:pt x="16353534" y="16961597"/>
                  </a:cubicBezTo>
                  <a:lnTo>
                    <a:pt x="124460" y="16961597"/>
                  </a:lnTo>
                  <a:cubicBezTo>
                    <a:pt x="88900" y="16961597"/>
                    <a:pt x="59690" y="16932387"/>
                    <a:pt x="59690" y="168968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353534" y="59690"/>
                  </a:lnTo>
                  <a:moveTo>
                    <a:pt x="163535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96826"/>
                  </a:lnTo>
                  <a:cubicBezTo>
                    <a:pt x="0" y="16965406"/>
                    <a:pt x="55880" y="17021287"/>
                    <a:pt x="124460" y="17021287"/>
                  </a:cubicBezTo>
                  <a:lnTo>
                    <a:pt x="16353534" y="17021287"/>
                  </a:lnTo>
                  <a:cubicBezTo>
                    <a:pt x="16422112" y="17021287"/>
                    <a:pt x="16477993" y="16965406"/>
                    <a:pt x="16477993" y="16896826"/>
                  </a:cubicBezTo>
                  <a:lnTo>
                    <a:pt x="16477993" y="124460"/>
                  </a:lnTo>
                  <a:cubicBezTo>
                    <a:pt x="16477993" y="55880"/>
                    <a:pt x="16422112" y="0"/>
                    <a:pt x="16353534" y="0"/>
                  </a:cubicBezTo>
                  <a:close/>
                </a:path>
              </a:pathLst>
            </a:custGeom>
            <a:solidFill>
              <a:srgbClr val="062C3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5901117" y="295145"/>
            <a:ext cx="6374871" cy="770547"/>
            <a:chOff x="-2529822" y="-4170097"/>
            <a:chExt cx="8499827" cy="958051"/>
          </a:xfrm>
        </p:grpSpPr>
        <p:sp>
          <p:nvSpPr>
            <p:cNvPr id="8" name="TextBox 8"/>
            <p:cNvSpPr txBox="1"/>
            <p:nvPr/>
          </p:nvSpPr>
          <p:spPr>
            <a:xfrm>
              <a:off x="73780" y="-4170097"/>
              <a:ext cx="5896225" cy="956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40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Tentang</a:t>
              </a:r>
              <a:r>
                <a:rPr lang="en-US" sz="40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40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Arduino</a:t>
              </a:r>
              <a:endParaRPr lang="en-US" sz="4000" b="1" dirty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-2529822" y="-3212046"/>
              <a:ext cx="8229599" cy="0"/>
            </a:xfrm>
            <a:prstGeom prst="line">
              <a:avLst/>
            </a:prstGeom>
            <a:ln w="12700" cap="flat">
              <a:solidFill>
                <a:srgbClr val="062C3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1" y="737201"/>
            <a:ext cx="1713961" cy="12132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737" y="1343828"/>
            <a:ext cx="1379178" cy="1307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71" y="2999516"/>
            <a:ext cx="1947935" cy="10503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737" y="4343400"/>
            <a:ext cx="1447800" cy="1447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5698446" y="1066800"/>
            <a:ext cx="6860569" cy="5668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Adalah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platform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mikrokontroller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i="1" dirty="0" smtClean="0">
                <a:solidFill>
                  <a:srgbClr val="000000"/>
                </a:solidFill>
                <a:latin typeface="+mn-lt"/>
              </a:rPr>
              <a:t>open source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membuat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proyek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elektronika</a:t>
            </a: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 marL="139700" indent="0">
              <a:buClr>
                <a:srgbClr val="000000"/>
              </a:buClr>
              <a:buNone/>
            </a:pPr>
            <a:endParaRPr lang="en-US" sz="240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Jenis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–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jenis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: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uno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nano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mega,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leonardo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due,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pro mini</a:t>
            </a:r>
          </a:p>
          <a:p>
            <a:pPr marL="139700" indent="0">
              <a:buClr>
                <a:srgbClr val="000000"/>
              </a:buClr>
              <a:buNone/>
            </a:pP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Hal yang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membedakan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jenis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satu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yang lain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yaitu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kelengkapan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fasilitas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pin – pin yang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139700" indent="0">
              <a:buClr>
                <a:srgbClr val="000000"/>
              </a:buClr>
              <a:buNone/>
            </a:pP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Misal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: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uno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memiliki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14 pin digital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6 pin analog,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mega (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memiliki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banyak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pin; 54 pin digital, 16 pin analog),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nano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(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berukuran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kecil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86" y="5106191"/>
            <a:ext cx="1882120" cy="14483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6" name="Straight Connector 5"/>
          <p:cNvCxnSpPr/>
          <p:nvPr/>
        </p:nvCxnSpPr>
        <p:spPr>
          <a:xfrm>
            <a:off x="5698446" y="7091289"/>
            <a:ext cx="68605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045200" y="6934200"/>
            <a:ext cx="68605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600" y="1412958"/>
            <a:ext cx="3690032" cy="213626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352" y="4267200"/>
            <a:ext cx="3995664" cy="217931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399" y="1677588"/>
            <a:ext cx="1883594" cy="374832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2515216" y="389381"/>
            <a:ext cx="7162800" cy="55845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44" b="1" dirty="0" err="1">
                <a:ln w="0"/>
                <a:latin typeface="Comic Sans MS" panose="030F0702030302020204" pitchFamily="66" charset="0"/>
              </a:rPr>
              <a:t>Contoh</a:t>
            </a:r>
            <a:r>
              <a:rPr lang="en-US" sz="2844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2844" b="1" dirty="0" err="1">
                <a:ln w="0"/>
                <a:latin typeface="Comic Sans MS" panose="030F0702030302020204" pitchFamily="66" charset="0"/>
              </a:rPr>
              <a:t>Proyek</a:t>
            </a:r>
            <a:r>
              <a:rPr lang="en-US" sz="2844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2844" b="1" dirty="0" err="1">
                <a:ln w="0"/>
                <a:latin typeface="Comic Sans MS" panose="030F0702030302020204" pitchFamily="66" charset="0"/>
              </a:rPr>
              <a:t>Penggunaan</a:t>
            </a:r>
            <a:r>
              <a:rPr lang="en-US" sz="2844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2844" b="1" dirty="0" err="1" smtClean="0">
                <a:ln w="0"/>
                <a:latin typeface="Comic Sans MS" panose="030F0702030302020204" pitchFamily="66" charset="0"/>
              </a:rPr>
              <a:t>Arduino</a:t>
            </a:r>
            <a:endParaRPr lang="en-US" sz="2844" b="1" dirty="0">
              <a:ln w="0"/>
              <a:latin typeface="Comic Sans MS" panose="030F0702030302020204" pitchFamily="66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67" y="1901239"/>
            <a:ext cx="3848233" cy="215501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9159" y="4800600"/>
            <a:ext cx="3719950" cy="1908187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8" name="Straight Connector 7"/>
          <p:cNvCxnSpPr/>
          <p:nvPr/>
        </p:nvCxnSpPr>
        <p:spPr>
          <a:xfrm>
            <a:off x="863600" y="7086600"/>
            <a:ext cx="10591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69109" y="6934200"/>
            <a:ext cx="68605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082092" y="76200"/>
            <a:ext cx="5721153" cy="7239000"/>
          </a:xfrm>
          <a:prstGeom prst="rect">
            <a:avLst/>
          </a:prstGeom>
          <a:solidFill>
            <a:srgbClr val="065263"/>
          </a:solidFill>
        </p:spPr>
      </p:sp>
      <p:grpSp>
        <p:nvGrpSpPr>
          <p:cNvPr id="3" name="Group 3"/>
          <p:cNvGrpSpPr/>
          <p:nvPr/>
        </p:nvGrpSpPr>
        <p:grpSpPr>
          <a:xfrm>
            <a:off x="7645399" y="731520"/>
            <a:ext cx="4594543" cy="2716293"/>
            <a:chOff x="0" y="0"/>
            <a:chExt cx="18295551" cy="7900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95551" cy="7900469"/>
            </a:xfrm>
            <a:custGeom>
              <a:avLst/>
              <a:gdLst/>
              <a:ahLst/>
              <a:cxnLst/>
              <a:rect l="l" t="t" r="r" b="b"/>
              <a:pathLst>
                <a:path w="18295551" h="7900469">
                  <a:moveTo>
                    <a:pt x="18171091" y="59690"/>
                  </a:moveTo>
                  <a:cubicBezTo>
                    <a:pt x="18206651" y="59690"/>
                    <a:pt x="18235861" y="88900"/>
                    <a:pt x="18235861" y="124460"/>
                  </a:cubicBezTo>
                  <a:lnTo>
                    <a:pt x="18235861" y="7776009"/>
                  </a:lnTo>
                  <a:cubicBezTo>
                    <a:pt x="18235861" y="7811569"/>
                    <a:pt x="18206651" y="7840779"/>
                    <a:pt x="18171091" y="7840779"/>
                  </a:cubicBezTo>
                  <a:lnTo>
                    <a:pt x="124460" y="7840779"/>
                  </a:lnTo>
                  <a:cubicBezTo>
                    <a:pt x="88900" y="7840779"/>
                    <a:pt x="59690" y="7811569"/>
                    <a:pt x="59690" y="777600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171091" y="59690"/>
                  </a:lnTo>
                  <a:moveTo>
                    <a:pt x="18171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76009"/>
                  </a:lnTo>
                  <a:cubicBezTo>
                    <a:pt x="0" y="7844589"/>
                    <a:pt x="55880" y="7900469"/>
                    <a:pt x="124460" y="7900469"/>
                  </a:cubicBezTo>
                  <a:lnTo>
                    <a:pt x="18171091" y="7900469"/>
                  </a:lnTo>
                  <a:cubicBezTo>
                    <a:pt x="18239671" y="7900469"/>
                    <a:pt x="18295551" y="7844589"/>
                    <a:pt x="18295551" y="7776009"/>
                  </a:cubicBezTo>
                  <a:lnTo>
                    <a:pt x="18295551" y="124460"/>
                  </a:lnTo>
                  <a:cubicBezTo>
                    <a:pt x="18295551" y="55880"/>
                    <a:pt x="18239671" y="0"/>
                    <a:pt x="1817109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7645399" y="3867387"/>
            <a:ext cx="4594544" cy="2716293"/>
            <a:chOff x="0" y="0"/>
            <a:chExt cx="18295551" cy="790046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295551" cy="7900469"/>
            </a:xfrm>
            <a:custGeom>
              <a:avLst/>
              <a:gdLst/>
              <a:ahLst/>
              <a:cxnLst/>
              <a:rect l="l" t="t" r="r" b="b"/>
              <a:pathLst>
                <a:path w="18295551" h="7900469">
                  <a:moveTo>
                    <a:pt x="18171091" y="59690"/>
                  </a:moveTo>
                  <a:cubicBezTo>
                    <a:pt x="18206651" y="59690"/>
                    <a:pt x="18235861" y="88900"/>
                    <a:pt x="18235861" y="124460"/>
                  </a:cubicBezTo>
                  <a:lnTo>
                    <a:pt x="18235861" y="7776009"/>
                  </a:lnTo>
                  <a:cubicBezTo>
                    <a:pt x="18235861" y="7811569"/>
                    <a:pt x="18206651" y="7840779"/>
                    <a:pt x="18171091" y="7840779"/>
                  </a:cubicBezTo>
                  <a:lnTo>
                    <a:pt x="124460" y="7840779"/>
                  </a:lnTo>
                  <a:cubicBezTo>
                    <a:pt x="88900" y="7840779"/>
                    <a:pt x="59690" y="7811569"/>
                    <a:pt x="59690" y="7776009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171091" y="59690"/>
                  </a:lnTo>
                  <a:moveTo>
                    <a:pt x="181710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776009"/>
                  </a:lnTo>
                  <a:cubicBezTo>
                    <a:pt x="0" y="7844589"/>
                    <a:pt x="55880" y="7900469"/>
                    <a:pt x="124460" y="7900469"/>
                  </a:cubicBezTo>
                  <a:lnTo>
                    <a:pt x="18171091" y="7900469"/>
                  </a:lnTo>
                  <a:cubicBezTo>
                    <a:pt x="18239671" y="7900469"/>
                    <a:pt x="18295551" y="7844589"/>
                    <a:pt x="18295551" y="7776009"/>
                  </a:cubicBezTo>
                  <a:lnTo>
                    <a:pt x="18295551" y="124460"/>
                  </a:lnTo>
                  <a:cubicBezTo>
                    <a:pt x="18295551" y="55880"/>
                    <a:pt x="18239671" y="0"/>
                    <a:pt x="1817109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482863" y="203247"/>
            <a:ext cx="3924397" cy="769441"/>
            <a:chOff x="-268043" y="-4470528"/>
            <a:chExt cx="5232530" cy="1025921"/>
          </a:xfrm>
        </p:grpSpPr>
        <p:sp>
          <p:nvSpPr>
            <p:cNvPr id="12" name="TextBox 12"/>
            <p:cNvSpPr txBox="1"/>
            <p:nvPr/>
          </p:nvSpPr>
          <p:spPr>
            <a:xfrm>
              <a:off x="-268043" y="-4470528"/>
              <a:ext cx="5232530" cy="10259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Arduino</a:t>
              </a:r>
              <a:r>
                <a:rPr lang="en-US" sz="50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Uno</a:t>
              </a:r>
              <a:endParaRPr lang="en-US" sz="5000" b="1" dirty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4" name="AutoShape 14"/>
            <p:cNvSpPr/>
            <p:nvPr/>
          </p:nvSpPr>
          <p:spPr>
            <a:xfrm>
              <a:off x="-268043" y="-3444607"/>
              <a:ext cx="3042351" cy="0"/>
            </a:xfrm>
            <a:prstGeom prst="line">
              <a:avLst/>
            </a:prstGeom>
            <a:ln w="12700" cap="flat">
              <a:solidFill>
                <a:srgbClr val="062C3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470" y="965431"/>
            <a:ext cx="3200400" cy="22423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355" y="4345180"/>
            <a:ext cx="3178629" cy="17607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340999" y="1219200"/>
            <a:ext cx="6387115" cy="5364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R3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merupakan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terbaru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dikeluarkan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tahun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2011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Berdimensi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papan</a:t>
            </a:r>
            <a:r>
              <a:rPr lang="en-US" sz="24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68,6mm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x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53,4mm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berat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sekitar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25 gram.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ATMEGA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328P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sebagai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mikrokontrollernya</a:t>
            </a: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ATMEGA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16U2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sebagai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USB to serial converter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Menambahkan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pin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SCL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SDA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utk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komunikasi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I2C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di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mudah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diakses</a:t>
            </a: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Adanya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reset circuit,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memberikan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reset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stabil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lebih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handal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ketika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dihubungkan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dirty="0" err="1" smtClean="0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400" dirty="0" smtClean="0">
                <a:solidFill>
                  <a:srgbClr val="000000"/>
                </a:solidFill>
                <a:latin typeface="+mn-lt"/>
              </a:rPr>
              <a:t> PC</a:t>
            </a:r>
          </a:p>
          <a:p>
            <a:pPr marL="139700" indent="0">
              <a:buClr>
                <a:srgbClr val="000000"/>
              </a:buClr>
              <a:buNone/>
            </a:pP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400" dirty="0" smtClean="0">
              <a:solidFill>
                <a:srgbClr val="000000"/>
              </a:solidFill>
              <a:latin typeface="+mn-lt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36109" y="7167489"/>
            <a:ext cx="68605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2863" y="7010400"/>
            <a:ext cx="60195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9;p22"/>
          <p:cNvSpPr/>
          <p:nvPr/>
        </p:nvSpPr>
        <p:spPr>
          <a:xfrm flipV="1">
            <a:off x="8712200" y="7104634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28188" y="863286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03</a:t>
            </a:r>
            <a:endParaRPr lang="en-US" sz="6000" b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209899" y="1930085"/>
            <a:ext cx="5834063" cy="81311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smtClean="0">
                <a:ln w="0"/>
                <a:latin typeface="Comic Sans MS" panose="030F0702030302020204" pitchFamily="66" charset="0"/>
              </a:rPr>
              <a:t>Pin </a:t>
            </a:r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pada</a:t>
            </a:r>
            <a:r>
              <a:rPr lang="en-US" sz="4000" b="1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Arduino</a:t>
            </a:r>
            <a:r>
              <a:rPr lang="en-US" sz="4000" b="1" dirty="0" smtClean="0">
                <a:ln w="0"/>
                <a:latin typeface="Comic Sans MS" panose="030F0702030302020204" pitchFamily="66" charset="0"/>
              </a:rPr>
              <a:t> Uno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400" y="3048000"/>
            <a:ext cx="3812198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8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786" y="1"/>
            <a:ext cx="10527229" cy="7250650"/>
          </a:xfrm>
          <a:prstGeom prst="rect">
            <a:avLst/>
          </a:prstGeom>
        </p:spPr>
      </p:pic>
      <p:sp>
        <p:nvSpPr>
          <p:cNvPr id="4" name="Donut 3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13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68149"/>
            <a:ext cx="6194095" cy="6318451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1422041" y="196104"/>
            <a:ext cx="4248976" cy="48057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60" b="1" dirty="0" err="1">
                <a:ln w="0"/>
                <a:latin typeface="Comic Sans MS" panose="030F0702030302020204" pitchFamily="66" charset="0"/>
              </a:rPr>
              <a:t>Konfigurasi</a:t>
            </a:r>
            <a:r>
              <a:rPr lang="en-US" sz="2560" b="1" dirty="0">
                <a:ln w="0"/>
                <a:latin typeface="Comic Sans MS" panose="030F0702030302020204" pitchFamily="66" charset="0"/>
              </a:rPr>
              <a:t> Pin </a:t>
            </a:r>
            <a:r>
              <a:rPr lang="en-US" sz="2560" b="1" dirty="0" err="1">
                <a:ln w="0"/>
                <a:latin typeface="Comic Sans MS" panose="030F0702030302020204" pitchFamily="66" charset="0"/>
              </a:rPr>
              <a:t>Arduino</a:t>
            </a:r>
            <a:endParaRPr lang="en-US" sz="2560" b="1" dirty="0">
              <a:ln w="0"/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095" y="21613"/>
            <a:ext cx="6807200" cy="7517498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0286" y="66201"/>
            <a:ext cx="1057282" cy="7403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03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6965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939800" y="188509"/>
            <a:ext cx="7582512" cy="65038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560" b="1" dirty="0" err="1" smtClean="0">
                <a:ln w="0"/>
                <a:latin typeface="Comic Sans MS" panose="030F0702030302020204" pitchFamily="66" charset="0"/>
              </a:rPr>
              <a:t>Macam</a:t>
            </a:r>
            <a:r>
              <a:rPr lang="en-US" sz="2560" b="1" dirty="0" smtClean="0">
                <a:ln w="0"/>
                <a:latin typeface="Comic Sans MS" panose="030F0702030302020204" pitchFamily="66" charset="0"/>
              </a:rPr>
              <a:t> – </a:t>
            </a:r>
            <a:r>
              <a:rPr lang="en-US" sz="2560" b="1" dirty="0" err="1" smtClean="0">
                <a:ln w="0"/>
                <a:latin typeface="Comic Sans MS" panose="030F0702030302020204" pitchFamily="66" charset="0"/>
              </a:rPr>
              <a:t>macam</a:t>
            </a:r>
            <a:r>
              <a:rPr lang="en-US" sz="2560" b="1" dirty="0" smtClean="0">
                <a:ln w="0"/>
                <a:latin typeface="Comic Sans MS" panose="030F0702030302020204" pitchFamily="66" charset="0"/>
              </a:rPr>
              <a:t> LED </a:t>
            </a:r>
            <a:r>
              <a:rPr lang="en-US" sz="2560" b="1" dirty="0" err="1" smtClean="0">
                <a:ln w="0"/>
                <a:latin typeface="Comic Sans MS" panose="030F0702030302020204" pitchFamily="66" charset="0"/>
              </a:rPr>
              <a:t>pada</a:t>
            </a:r>
            <a:r>
              <a:rPr lang="en-US" sz="2560" b="1" dirty="0" smtClean="0">
                <a:ln w="0"/>
                <a:latin typeface="Comic Sans MS" panose="030F0702030302020204" pitchFamily="66" charset="0"/>
              </a:rPr>
              <a:t> Board </a:t>
            </a:r>
            <a:r>
              <a:rPr lang="en-US" sz="2560" b="1" dirty="0" err="1" smtClean="0">
                <a:ln w="0"/>
                <a:latin typeface="Comic Sans MS" panose="030F0702030302020204" pitchFamily="66" charset="0"/>
              </a:rPr>
              <a:t>Arduino</a:t>
            </a:r>
            <a:r>
              <a:rPr lang="en-US" sz="2560" b="1" dirty="0" smtClean="0">
                <a:ln w="0"/>
                <a:latin typeface="Comic Sans MS" panose="030F0702030302020204" pitchFamily="66" charset="0"/>
              </a:rPr>
              <a:t> Uno</a:t>
            </a:r>
            <a:endParaRPr lang="en-US" sz="2560" b="1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3" name="Donut 2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29225"/>
              </p:ext>
            </p:extLst>
          </p:nvPr>
        </p:nvGraphicFramePr>
        <p:xfrm>
          <a:off x="5969000" y="990600"/>
          <a:ext cx="66294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9800"/>
                <a:gridCol w="2209800"/>
                <a:gridCol w="2209800"/>
              </a:tblGrid>
              <a:tr h="402336"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Nama</a:t>
                      </a:r>
                      <a:r>
                        <a:rPr lang="en-US" sz="1800" baseline="0" dirty="0" smtClean="0"/>
                        <a:t> LED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Fungsi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Keterangan</a:t>
                      </a:r>
                      <a:endParaRPr lang="en-US" sz="1800" dirty="0"/>
                    </a:p>
                  </a:txBody>
                  <a:tcPr/>
                </a:tc>
              </a:tr>
              <a:tr h="704088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LED Power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Menyalakan</a:t>
                      </a:r>
                      <a:r>
                        <a:rPr lang="en-US" sz="1800" baseline="0" dirty="0" smtClean="0"/>
                        <a:t> board </a:t>
                      </a:r>
                      <a:r>
                        <a:rPr lang="en-US" sz="1800" baseline="0" dirty="0" err="1" smtClean="0"/>
                        <a:t>arduino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Arduino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mendapat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daya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listrik</a:t>
                      </a:r>
                      <a:endParaRPr lang="en-US" sz="1800" dirty="0"/>
                    </a:p>
                  </a:txBody>
                  <a:tcPr/>
                </a:tc>
              </a:tr>
              <a:tr h="1609344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LED L (LED built in)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LED</a:t>
                      </a:r>
                      <a:r>
                        <a:rPr lang="en-US" sz="1800" baseline="0" dirty="0" smtClean="0"/>
                        <a:t> internal, </a:t>
                      </a:r>
                      <a:r>
                        <a:rPr lang="en-US" sz="1800" baseline="0" dirty="0" err="1" smtClean="0"/>
                        <a:t>mengecek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apakah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arduino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sudah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terhubung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dengan</a:t>
                      </a:r>
                      <a:r>
                        <a:rPr lang="en-US" sz="1800" baseline="0" dirty="0" smtClean="0"/>
                        <a:t> PC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 smtClean="0"/>
                        <a:t>Terkoneksi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dengan</a:t>
                      </a:r>
                      <a:r>
                        <a:rPr lang="en-US" sz="1800" dirty="0" smtClean="0"/>
                        <a:t> pin 13, </a:t>
                      </a:r>
                      <a:r>
                        <a:rPr lang="en-US" sz="1800" dirty="0" err="1" smtClean="0"/>
                        <a:t>dapat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dicoba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dengan</a:t>
                      </a:r>
                      <a:r>
                        <a:rPr lang="en-US" sz="1800" baseline="0" dirty="0" smtClean="0"/>
                        <a:t> program sample (</a:t>
                      </a:r>
                      <a:r>
                        <a:rPr lang="en-US" sz="1800" baseline="0" dirty="0" err="1" smtClean="0"/>
                        <a:t>bawaan</a:t>
                      </a:r>
                      <a:r>
                        <a:rPr lang="en-US" sz="1800" baseline="0" dirty="0" smtClean="0"/>
                        <a:t>) </a:t>
                      </a:r>
                      <a:r>
                        <a:rPr lang="en-US" sz="1800" baseline="0" dirty="0" err="1" smtClean="0"/>
                        <a:t>dari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Arduino</a:t>
                      </a:r>
                      <a:r>
                        <a:rPr lang="en-US" sz="1800" baseline="0" dirty="0" smtClean="0"/>
                        <a:t> IDE</a:t>
                      </a:r>
                      <a:endParaRPr lang="en-US" sz="1800" dirty="0"/>
                    </a:p>
                  </a:txBody>
                  <a:tcPr/>
                </a:tc>
              </a:tr>
              <a:tr h="1005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LED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Tx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Akan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berkedip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jika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arduino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mengirimkan</a:t>
                      </a:r>
                      <a:r>
                        <a:rPr lang="en-US" sz="1800" baseline="0" dirty="0" smtClean="0"/>
                        <a:t> data</a:t>
                      </a:r>
                      <a:endParaRPr lang="en-US" sz="18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smtClean="0"/>
                        <a:t>Akan </a:t>
                      </a:r>
                      <a:r>
                        <a:rPr lang="en-US" sz="1800" dirty="0" err="1" smtClean="0"/>
                        <a:t>terlihat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berkedip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jika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melakukan</a:t>
                      </a:r>
                      <a:r>
                        <a:rPr lang="en-US" sz="1800" dirty="0" smtClean="0"/>
                        <a:t> upload program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 err="1" smtClean="0"/>
                        <a:t>Menggunakan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serial.print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dan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serial.read</a:t>
                      </a:r>
                      <a:endParaRPr lang="en-US" sz="1800" dirty="0"/>
                    </a:p>
                  </a:txBody>
                  <a:tcPr/>
                </a:tc>
              </a:tr>
              <a:tr h="130759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LED Rx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Akan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berkedip</a:t>
                      </a:r>
                      <a:r>
                        <a:rPr lang="en-US" sz="1800" baseline="0" dirty="0" smtClean="0"/>
                        <a:t>, </a:t>
                      </a:r>
                      <a:r>
                        <a:rPr lang="en-US" sz="1800" baseline="0" dirty="0" err="1" smtClean="0"/>
                        <a:t>jika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arduino</a:t>
                      </a:r>
                      <a:r>
                        <a:rPr lang="en-US" sz="1800" baseline="0" dirty="0" smtClean="0"/>
                        <a:t> </a:t>
                      </a:r>
                      <a:r>
                        <a:rPr lang="en-US" sz="1800" baseline="0" dirty="0" err="1" smtClean="0"/>
                        <a:t>menerima</a:t>
                      </a:r>
                      <a:r>
                        <a:rPr lang="en-US" sz="1800" baseline="0" dirty="0" smtClean="0"/>
                        <a:t> data</a:t>
                      </a:r>
                      <a:endParaRPr lang="en-US" sz="1800" dirty="0" smtClean="0"/>
                    </a:p>
                    <a:p>
                      <a:endParaRPr lang="en-US" sz="18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Straight Connector 4"/>
          <p:cNvCxnSpPr/>
          <p:nvPr/>
        </p:nvCxnSpPr>
        <p:spPr>
          <a:xfrm flipV="1">
            <a:off x="136109" y="7162800"/>
            <a:ext cx="11852691" cy="469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82863" y="7010400"/>
            <a:ext cx="1066773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09" y="1295400"/>
            <a:ext cx="5346753" cy="363492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2809485" y="2667000"/>
            <a:ext cx="3252969" cy="226332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09485" y="2415727"/>
            <a:ext cx="3083315" cy="1508573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91879" y="2038349"/>
            <a:ext cx="3100921" cy="24765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988097" y="1885951"/>
            <a:ext cx="1074357" cy="52977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3909" y="1119875"/>
            <a:ext cx="5638800" cy="5943600"/>
          </a:xfrm>
          <a:prstGeom prst="rect">
            <a:avLst/>
          </a:prstGeom>
          <a:solidFill>
            <a:schemeClr val="bg1"/>
          </a:solidFill>
        </p:spPr>
      </p:sp>
      <p:grpSp>
        <p:nvGrpSpPr>
          <p:cNvPr id="3" name="Group 3"/>
          <p:cNvGrpSpPr/>
          <p:nvPr/>
        </p:nvGrpSpPr>
        <p:grpSpPr>
          <a:xfrm>
            <a:off x="806621" y="1477750"/>
            <a:ext cx="5325762" cy="5227850"/>
            <a:chOff x="0" y="0"/>
            <a:chExt cx="16477993" cy="1702128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77993" cy="17021287"/>
            </a:xfrm>
            <a:custGeom>
              <a:avLst/>
              <a:gdLst/>
              <a:ahLst/>
              <a:cxnLst/>
              <a:rect l="l" t="t" r="r" b="b"/>
              <a:pathLst>
                <a:path w="16477993" h="17021287">
                  <a:moveTo>
                    <a:pt x="16353534" y="59690"/>
                  </a:moveTo>
                  <a:cubicBezTo>
                    <a:pt x="16389093" y="59690"/>
                    <a:pt x="16418303" y="88900"/>
                    <a:pt x="16418303" y="124460"/>
                  </a:cubicBezTo>
                  <a:lnTo>
                    <a:pt x="16418303" y="16896826"/>
                  </a:lnTo>
                  <a:cubicBezTo>
                    <a:pt x="16418303" y="16932387"/>
                    <a:pt x="16389093" y="16961597"/>
                    <a:pt x="16353534" y="16961597"/>
                  </a:cubicBezTo>
                  <a:lnTo>
                    <a:pt x="124460" y="16961597"/>
                  </a:lnTo>
                  <a:cubicBezTo>
                    <a:pt x="88900" y="16961597"/>
                    <a:pt x="59690" y="16932387"/>
                    <a:pt x="59690" y="168968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353534" y="59690"/>
                  </a:lnTo>
                  <a:moveTo>
                    <a:pt x="163535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96826"/>
                  </a:lnTo>
                  <a:cubicBezTo>
                    <a:pt x="0" y="16965406"/>
                    <a:pt x="55880" y="17021287"/>
                    <a:pt x="124460" y="17021287"/>
                  </a:cubicBezTo>
                  <a:lnTo>
                    <a:pt x="16353534" y="17021287"/>
                  </a:lnTo>
                  <a:cubicBezTo>
                    <a:pt x="16422112" y="17021287"/>
                    <a:pt x="16477993" y="16965406"/>
                    <a:pt x="16477993" y="16896826"/>
                  </a:cubicBezTo>
                  <a:lnTo>
                    <a:pt x="16477993" y="124460"/>
                  </a:lnTo>
                  <a:cubicBezTo>
                    <a:pt x="16477993" y="55880"/>
                    <a:pt x="16422112" y="0"/>
                    <a:pt x="16353534" y="0"/>
                  </a:cubicBezTo>
                  <a:close/>
                </a:path>
              </a:pathLst>
            </a:custGeom>
            <a:solidFill>
              <a:srgbClr val="062C30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30576" y="151506"/>
            <a:ext cx="10867082" cy="1326244"/>
            <a:chOff x="-3172226" y="-4315958"/>
            <a:chExt cx="8857488" cy="1794168"/>
          </a:xfrm>
        </p:grpSpPr>
        <p:sp>
          <p:nvSpPr>
            <p:cNvPr id="8" name="TextBox 8"/>
            <p:cNvSpPr txBox="1"/>
            <p:nvPr/>
          </p:nvSpPr>
          <p:spPr>
            <a:xfrm>
              <a:off x="-3172226" y="-4315958"/>
              <a:ext cx="8635999" cy="17941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32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Macam</a:t>
              </a:r>
              <a:r>
                <a:rPr lang="en-US" sz="32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– </a:t>
              </a:r>
              <a:r>
                <a:rPr lang="en-US" sz="32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macam</a:t>
              </a:r>
              <a:r>
                <a:rPr lang="en-US" sz="32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Tools </a:t>
              </a:r>
              <a:r>
                <a:rPr lang="en-US" sz="32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untuk</a:t>
              </a:r>
              <a:r>
                <a:rPr lang="en-US" sz="32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Menggunakan</a:t>
              </a:r>
              <a:r>
                <a:rPr lang="en-US" sz="32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r>
                <a:rPr lang="en-US" sz="32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Arduino</a:t>
              </a:r>
              <a:endParaRPr lang="en-US" sz="3200" b="1" dirty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-2544337" y="-3455670"/>
              <a:ext cx="8229599" cy="0"/>
            </a:xfrm>
            <a:prstGeom prst="line">
              <a:avLst/>
            </a:prstGeom>
            <a:ln w="12700" cap="flat">
              <a:solidFill>
                <a:srgbClr val="062C3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AutoShape 2"/>
          <p:cNvSpPr/>
          <p:nvPr/>
        </p:nvSpPr>
        <p:spPr>
          <a:xfrm>
            <a:off x="6731000" y="1119875"/>
            <a:ext cx="5638800" cy="5943600"/>
          </a:xfrm>
          <a:prstGeom prst="rect">
            <a:avLst/>
          </a:prstGeom>
          <a:solidFill>
            <a:schemeClr val="bg1"/>
          </a:solidFill>
        </p:spPr>
      </p:sp>
      <p:grpSp>
        <p:nvGrpSpPr>
          <p:cNvPr id="18" name="Group 3"/>
          <p:cNvGrpSpPr/>
          <p:nvPr/>
        </p:nvGrpSpPr>
        <p:grpSpPr>
          <a:xfrm>
            <a:off x="6887519" y="1477750"/>
            <a:ext cx="5325762" cy="5227850"/>
            <a:chOff x="0" y="0"/>
            <a:chExt cx="16477993" cy="17021287"/>
          </a:xfrm>
        </p:grpSpPr>
        <p:sp>
          <p:nvSpPr>
            <p:cNvPr id="19" name="Freeform 4"/>
            <p:cNvSpPr/>
            <p:nvPr/>
          </p:nvSpPr>
          <p:spPr>
            <a:xfrm>
              <a:off x="0" y="0"/>
              <a:ext cx="16477993" cy="17021287"/>
            </a:xfrm>
            <a:custGeom>
              <a:avLst/>
              <a:gdLst/>
              <a:ahLst/>
              <a:cxnLst/>
              <a:rect l="l" t="t" r="r" b="b"/>
              <a:pathLst>
                <a:path w="16477993" h="17021287">
                  <a:moveTo>
                    <a:pt x="16353534" y="59690"/>
                  </a:moveTo>
                  <a:cubicBezTo>
                    <a:pt x="16389093" y="59690"/>
                    <a:pt x="16418303" y="88900"/>
                    <a:pt x="16418303" y="124460"/>
                  </a:cubicBezTo>
                  <a:lnTo>
                    <a:pt x="16418303" y="16896826"/>
                  </a:lnTo>
                  <a:cubicBezTo>
                    <a:pt x="16418303" y="16932387"/>
                    <a:pt x="16389093" y="16961597"/>
                    <a:pt x="16353534" y="16961597"/>
                  </a:cubicBezTo>
                  <a:lnTo>
                    <a:pt x="124460" y="16961597"/>
                  </a:lnTo>
                  <a:cubicBezTo>
                    <a:pt x="88900" y="16961597"/>
                    <a:pt x="59690" y="16932387"/>
                    <a:pt x="59690" y="168968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353534" y="59690"/>
                  </a:lnTo>
                  <a:moveTo>
                    <a:pt x="163535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96826"/>
                  </a:lnTo>
                  <a:cubicBezTo>
                    <a:pt x="0" y="16965406"/>
                    <a:pt x="55880" y="17021287"/>
                    <a:pt x="124460" y="17021287"/>
                  </a:cubicBezTo>
                  <a:lnTo>
                    <a:pt x="16353534" y="17021287"/>
                  </a:lnTo>
                  <a:cubicBezTo>
                    <a:pt x="16422112" y="17021287"/>
                    <a:pt x="16477993" y="16965406"/>
                    <a:pt x="16477993" y="16896826"/>
                  </a:cubicBezTo>
                  <a:lnTo>
                    <a:pt x="16477993" y="124460"/>
                  </a:lnTo>
                  <a:cubicBezTo>
                    <a:pt x="16477993" y="55880"/>
                    <a:pt x="16422112" y="0"/>
                    <a:pt x="16353534" y="0"/>
                  </a:cubicBezTo>
                  <a:close/>
                </a:path>
              </a:pathLst>
            </a:custGeom>
            <a:solidFill>
              <a:srgbClr val="062C30"/>
            </a:solidFill>
          </p:spPr>
        </p:sp>
      </p:grpSp>
      <p:sp>
        <p:nvSpPr>
          <p:cNvPr id="20" name="Subtitle 2"/>
          <p:cNvSpPr txBox="1">
            <a:spLocks/>
          </p:cNvSpPr>
          <p:nvPr/>
        </p:nvSpPr>
        <p:spPr>
          <a:xfrm>
            <a:off x="1939227" y="1591505"/>
            <a:ext cx="2669059" cy="55845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44" b="1" dirty="0" smtClean="0">
                <a:ln w="0"/>
                <a:latin typeface="Comic Sans MS" panose="030F0702030302020204" pitchFamily="66" charset="0"/>
              </a:rPr>
              <a:t>Offline</a:t>
            </a:r>
            <a:endParaRPr lang="en-US" sz="2844" b="1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8287952" y="1598330"/>
            <a:ext cx="2669059" cy="55845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44" b="1" dirty="0" smtClean="0">
                <a:ln w="0"/>
                <a:latin typeface="Comic Sans MS" panose="030F0702030302020204" pitchFamily="66" charset="0"/>
              </a:rPr>
              <a:t>Online</a:t>
            </a:r>
            <a:endParaRPr lang="en-US" sz="2844" b="1" dirty="0">
              <a:ln w="0"/>
              <a:latin typeface="Comic Sans MS" panose="030F0702030302020204" pitchFamily="66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29" y="2434994"/>
            <a:ext cx="1981200" cy="121245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93" y="4343400"/>
            <a:ext cx="1938536" cy="13426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858" y="2382487"/>
            <a:ext cx="1373083" cy="13730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1285" y="4427117"/>
            <a:ext cx="1614001" cy="16140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976" y="2525593"/>
            <a:ext cx="2110505" cy="151319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5223" y="4616629"/>
            <a:ext cx="2503976" cy="13546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Subtitle 2"/>
          <p:cNvSpPr txBox="1">
            <a:spLocks/>
          </p:cNvSpPr>
          <p:nvPr/>
        </p:nvSpPr>
        <p:spPr>
          <a:xfrm>
            <a:off x="9356946" y="2870547"/>
            <a:ext cx="1837294" cy="55845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i="1" dirty="0" err="1" smtClean="0">
                <a:ln w="0"/>
                <a:solidFill>
                  <a:schemeClr val="accent1"/>
                </a:solidFill>
                <a:latin typeface="Comic Sans MS" panose="030F0702030302020204" pitchFamily="66" charset="0"/>
              </a:rPr>
              <a:t>wokwi</a:t>
            </a:r>
            <a:endParaRPr lang="en-US" sz="2000" b="1" i="1" dirty="0">
              <a:ln w="0"/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7211309" y="4954890"/>
            <a:ext cx="1837294" cy="55845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000" b="1" i="1" dirty="0" err="1" smtClean="0">
                <a:ln w="0"/>
                <a:solidFill>
                  <a:schemeClr val="accent1"/>
                </a:solidFill>
                <a:latin typeface="Comic Sans MS" panose="030F0702030302020204" pitchFamily="66" charset="0"/>
              </a:rPr>
              <a:t>thinkercad</a:t>
            </a:r>
            <a:endParaRPr lang="en-US" sz="2000" b="1" i="1" dirty="0">
              <a:ln w="0"/>
              <a:solidFill>
                <a:schemeClr val="accent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262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5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9;p22"/>
          <p:cNvSpPr/>
          <p:nvPr/>
        </p:nvSpPr>
        <p:spPr>
          <a:xfrm flipV="1">
            <a:off x="8712200" y="7104634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628188" y="863286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04</a:t>
            </a:r>
            <a:endParaRPr lang="en-US" sz="6000" b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6209899" y="1930085"/>
            <a:ext cx="5834063" cy="81311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Instalasi</a:t>
            </a:r>
            <a:r>
              <a:rPr lang="en-US" sz="4000" b="1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Arduino</a:t>
            </a:r>
            <a:r>
              <a:rPr lang="en-US" sz="4000" b="1" dirty="0" smtClean="0">
                <a:ln w="0"/>
                <a:latin typeface="Comic Sans MS" panose="030F0702030302020204" pitchFamily="66" charset="0"/>
              </a:rPr>
              <a:t> 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430" y="2895600"/>
            <a:ext cx="5715000" cy="390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264400" y="0"/>
            <a:ext cx="5740400" cy="7315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239;p22"/>
          <p:cNvSpPr/>
          <p:nvPr/>
        </p:nvSpPr>
        <p:spPr>
          <a:xfrm flipV="1">
            <a:off x="484299" y="7162800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088152" y="308897"/>
            <a:ext cx="5773057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 b="1" dirty="0" smtClean="0">
                <a:ln w="0"/>
                <a:latin typeface="Comic Sans MS" panose="030F0702030302020204" pitchFamily="66" charset="0"/>
              </a:rPr>
              <a:t>Point </a:t>
            </a:r>
            <a:r>
              <a:rPr lang="en-US" sz="4800" b="1" dirty="0" err="1" smtClean="0">
                <a:ln w="0"/>
                <a:latin typeface="Comic Sans MS" panose="030F0702030302020204" pitchFamily="66" charset="0"/>
              </a:rPr>
              <a:t>Pembahasan</a:t>
            </a:r>
            <a:endParaRPr lang="en-US" sz="4800" b="1" dirty="0" smtClean="0">
              <a:ln w="0"/>
              <a:latin typeface="Comic Sans MS" panose="030F0702030302020204" pitchFamily="66" charset="0"/>
            </a:endParaRPr>
          </a:p>
        </p:txBody>
      </p:sp>
      <p:grpSp>
        <p:nvGrpSpPr>
          <p:cNvPr id="9" name="Group 5"/>
          <p:cNvGrpSpPr/>
          <p:nvPr/>
        </p:nvGrpSpPr>
        <p:grpSpPr>
          <a:xfrm>
            <a:off x="7835900" y="484434"/>
            <a:ext cx="4800600" cy="6297366"/>
            <a:chOff x="0" y="0"/>
            <a:chExt cx="6914048" cy="7165166"/>
          </a:xfrm>
        </p:grpSpPr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2"/>
            <a:srcRect l="15442" r="15442"/>
            <a:stretch>
              <a:fillRect/>
            </a:stretch>
          </p:blipFill>
          <p:spPr>
            <a:xfrm>
              <a:off x="0" y="0"/>
              <a:ext cx="6914048" cy="7165166"/>
            </a:xfrm>
            <a:prstGeom prst="rect">
              <a:avLst/>
            </a:prstGeom>
          </p:spPr>
        </p:pic>
      </p:grpSp>
      <p:grpSp>
        <p:nvGrpSpPr>
          <p:cNvPr id="12" name="Group 3"/>
          <p:cNvGrpSpPr/>
          <p:nvPr/>
        </p:nvGrpSpPr>
        <p:grpSpPr>
          <a:xfrm>
            <a:off x="7569200" y="381000"/>
            <a:ext cx="5334000" cy="6553198"/>
            <a:chOff x="0" y="0"/>
            <a:chExt cx="16477993" cy="17021287"/>
          </a:xfrm>
        </p:grpSpPr>
        <p:sp>
          <p:nvSpPr>
            <p:cNvPr id="13" name="Freeform 4"/>
            <p:cNvSpPr/>
            <p:nvPr/>
          </p:nvSpPr>
          <p:spPr>
            <a:xfrm>
              <a:off x="0" y="0"/>
              <a:ext cx="16477993" cy="17021287"/>
            </a:xfrm>
            <a:custGeom>
              <a:avLst/>
              <a:gdLst/>
              <a:ahLst/>
              <a:cxnLst/>
              <a:rect l="l" t="t" r="r" b="b"/>
              <a:pathLst>
                <a:path w="16477993" h="17021287">
                  <a:moveTo>
                    <a:pt x="16353534" y="59690"/>
                  </a:moveTo>
                  <a:cubicBezTo>
                    <a:pt x="16389093" y="59690"/>
                    <a:pt x="16418303" y="88900"/>
                    <a:pt x="16418303" y="124460"/>
                  </a:cubicBezTo>
                  <a:lnTo>
                    <a:pt x="16418303" y="16896826"/>
                  </a:lnTo>
                  <a:cubicBezTo>
                    <a:pt x="16418303" y="16932387"/>
                    <a:pt x="16389093" y="16961597"/>
                    <a:pt x="16353534" y="16961597"/>
                  </a:cubicBezTo>
                  <a:lnTo>
                    <a:pt x="124460" y="16961597"/>
                  </a:lnTo>
                  <a:cubicBezTo>
                    <a:pt x="88900" y="16961597"/>
                    <a:pt x="59690" y="16932387"/>
                    <a:pt x="59690" y="168968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6353534" y="59690"/>
                  </a:lnTo>
                  <a:moveTo>
                    <a:pt x="1635353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96826"/>
                  </a:lnTo>
                  <a:cubicBezTo>
                    <a:pt x="0" y="16965406"/>
                    <a:pt x="55880" y="17021287"/>
                    <a:pt x="124460" y="17021287"/>
                  </a:cubicBezTo>
                  <a:lnTo>
                    <a:pt x="16353534" y="17021287"/>
                  </a:lnTo>
                  <a:cubicBezTo>
                    <a:pt x="16422112" y="17021287"/>
                    <a:pt x="16477993" y="16965406"/>
                    <a:pt x="16477993" y="16896826"/>
                  </a:cubicBezTo>
                  <a:lnTo>
                    <a:pt x="16477993" y="124460"/>
                  </a:lnTo>
                  <a:cubicBezTo>
                    <a:pt x="16477993" y="55880"/>
                    <a:pt x="16422112" y="0"/>
                    <a:pt x="16353534" y="0"/>
                  </a:cubicBezTo>
                  <a:close/>
                </a:path>
              </a:pathLst>
            </a:custGeom>
            <a:solidFill>
              <a:srgbClr val="062C30"/>
            </a:solidFill>
          </p:spPr>
        </p:sp>
      </p:grpSp>
      <p:sp>
        <p:nvSpPr>
          <p:cNvPr id="5" name="Rounded Rectangle 4"/>
          <p:cNvSpPr/>
          <p:nvPr/>
        </p:nvSpPr>
        <p:spPr>
          <a:xfrm>
            <a:off x="406399" y="1607925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01</a:t>
            </a:r>
            <a:endParaRPr lang="en-US" sz="6000" b="1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698203" y="1636954"/>
            <a:ext cx="5102103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err="1" smtClean="0">
                <a:ln w="0"/>
                <a:latin typeface="Comic Sans MS" panose="030F0702030302020204" pitchFamily="66" charset="0"/>
              </a:rPr>
              <a:t>Mikrokontroller</a:t>
            </a:r>
            <a:endParaRPr lang="en-US" sz="4000" dirty="0" smtClean="0">
              <a:ln w="0"/>
              <a:latin typeface="Comic Sans MS" panose="030F0702030302020204" pitchFamily="66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06399" y="2834382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02</a:t>
            </a:r>
            <a:endParaRPr lang="en-US" sz="6000" b="1" dirty="0"/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1698203" y="2863411"/>
            <a:ext cx="5102103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err="1" smtClean="0">
                <a:ln w="0"/>
                <a:latin typeface="Comic Sans MS" panose="030F0702030302020204" pitchFamily="66" charset="0"/>
              </a:rPr>
              <a:t>Tentang</a:t>
            </a:r>
            <a:r>
              <a:rPr lang="en-US" sz="40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dirty="0" err="1" smtClean="0">
                <a:ln w="0"/>
                <a:latin typeface="Comic Sans MS" panose="030F0702030302020204" pitchFamily="66" charset="0"/>
              </a:rPr>
              <a:t>Arduino</a:t>
            </a:r>
            <a:endParaRPr lang="en-US" sz="4000" dirty="0" smtClean="0">
              <a:ln w="0"/>
              <a:latin typeface="Comic Sans MS" panose="030F0702030302020204" pitchFamily="66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17285" y="4080796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03</a:t>
            </a:r>
            <a:endParaRPr lang="en-US" sz="6000" b="1" dirty="0"/>
          </a:p>
        </p:txBody>
      </p:sp>
      <p:sp>
        <p:nvSpPr>
          <p:cNvPr id="23" name="Subtitle 2"/>
          <p:cNvSpPr txBox="1">
            <a:spLocks/>
          </p:cNvSpPr>
          <p:nvPr/>
        </p:nvSpPr>
        <p:spPr>
          <a:xfrm>
            <a:off x="1709089" y="4109825"/>
            <a:ext cx="5453711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smtClean="0">
                <a:ln w="0"/>
                <a:latin typeface="Comic Sans MS" panose="030F0702030302020204" pitchFamily="66" charset="0"/>
              </a:rPr>
              <a:t>Pin </a:t>
            </a:r>
            <a:r>
              <a:rPr lang="en-US" sz="4000" dirty="0" err="1" smtClean="0">
                <a:ln w="0"/>
                <a:latin typeface="Comic Sans MS" panose="030F0702030302020204" pitchFamily="66" charset="0"/>
              </a:rPr>
              <a:t>pada</a:t>
            </a:r>
            <a:r>
              <a:rPr lang="en-US" sz="40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dirty="0" err="1" smtClean="0">
                <a:ln w="0"/>
                <a:latin typeface="Comic Sans MS" panose="030F0702030302020204" pitchFamily="66" charset="0"/>
              </a:rPr>
              <a:t>Arduino</a:t>
            </a:r>
            <a:r>
              <a:rPr lang="en-US" sz="4000" dirty="0" smtClean="0">
                <a:ln w="0"/>
                <a:latin typeface="Comic Sans MS" panose="030F0702030302020204" pitchFamily="66" charset="0"/>
              </a:rPr>
              <a:t> Uno 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9056" y="5326275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04</a:t>
            </a:r>
            <a:endParaRPr lang="en-US" sz="6000" b="1" dirty="0"/>
          </a:p>
        </p:txBody>
      </p:sp>
      <p:sp>
        <p:nvSpPr>
          <p:cNvPr id="25" name="Subtitle 2"/>
          <p:cNvSpPr txBox="1">
            <a:spLocks/>
          </p:cNvSpPr>
          <p:nvPr/>
        </p:nvSpPr>
        <p:spPr>
          <a:xfrm>
            <a:off x="1730860" y="5355304"/>
            <a:ext cx="573674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 err="1" smtClean="0">
                <a:ln w="0"/>
                <a:latin typeface="Comic Sans MS" panose="030F0702030302020204" pitchFamily="66" charset="0"/>
              </a:rPr>
              <a:t>Instalasi</a:t>
            </a:r>
            <a:r>
              <a:rPr lang="en-US" sz="40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4000" dirty="0" err="1" smtClean="0">
                <a:ln w="0"/>
                <a:latin typeface="Comic Sans MS" panose="030F0702030302020204" pitchFamily="66" charset="0"/>
              </a:rPr>
              <a:t>Arduino</a:t>
            </a:r>
            <a:r>
              <a:rPr lang="en-US" sz="4000" dirty="0" smtClean="0">
                <a:ln w="0"/>
                <a:latin typeface="Comic Sans MS" panose="030F0702030302020204" pitchFamily="66" charset="0"/>
              </a:rPr>
              <a:t> IDE</a:t>
            </a:r>
          </a:p>
        </p:txBody>
      </p:sp>
    </p:spTree>
    <p:extLst>
      <p:ext uri="{BB962C8B-B14F-4D97-AF65-F5344CB8AC3E}">
        <p14:creationId xmlns:p14="http://schemas.microsoft.com/office/powerpoint/2010/main" val="270843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/>
      <p:bldP spid="18" grpId="0" animBg="1"/>
      <p:bldP spid="21" grpId="0"/>
      <p:bldP spid="22" grpId="0" animBg="1"/>
      <p:bldP spid="23" grpId="0"/>
      <p:bldP spid="24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03501" y="773170"/>
            <a:ext cx="7028437" cy="69559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44" b="1" dirty="0" err="1">
                <a:ln w="0"/>
                <a:latin typeface="Comic Sans MS" panose="030F0702030302020204" pitchFamily="66" charset="0"/>
              </a:rPr>
              <a:t>Prosedur</a:t>
            </a:r>
            <a:r>
              <a:rPr lang="en-US" sz="2844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2844" b="1" dirty="0" err="1">
                <a:ln w="0"/>
                <a:latin typeface="Comic Sans MS" panose="030F0702030302020204" pitchFamily="66" charset="0"/>
              </a:rPr>
              <a:t>menggunakan</a:t>
            </a:r>
            <a:r>
              <a:rPr lang="en-US" sz="2844" b="1" dirty="0">
                <a:ln w="0"/>
                <a:latin typeface="Comic Sans MS" panose="030F0702030302020204" pitchFamily="66" charset="0"/>
              </a:rPr>
              <a:t> Board </a:t>
            </a:r>
            <a:r>
              <a:rPr lang="en-US" sz="2844" b="1" dirty="0" err="1">
                <a:ln w="0"/>
                <a:latin typeface="Comic Sans MS" panose="030F0702030302020204" pitchFamily="66" charset="0"/>
              </a:rPr>
              <a:t>Arduino</a:t>
            </a:r>
            <a:endParaRPr lang="en-US" sz="2844" b="1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03501" y="1429699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1.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Mempersiapkan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bahan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peralatan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03501" y="2038640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2.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Mendownload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2.3.3.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03501" y="3301328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4.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Menghubungkan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komputer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3501" y="3914530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5.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Membuka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03501" y="2683863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komputer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8580" y="438319"/>
            <a:ext cx="3084040" cy="27203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Donut 1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590850" y="6781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90850" y="6553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50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678712" y="301020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1.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Mempersiapkan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bahan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peralatan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121954" y="1116101"/>
            <a:ext cx="5167819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Board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Uno 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21954" y="3888450"/>
            <a:ext cx="5167819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/PC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945642" y="1099874"/>
            <a:ext cx="5167819" cy="14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Kabel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USB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sesuai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port yang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7075579" y="3888450"/>
            <a:ext cx="5167819" cy="7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60" y="1998058"/>
            <a:ext cx="2575984" cy="1904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2676" y="2513387"/>
            <a:ext cx="2527987" cy="1297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870" y="4633015"/>
            <a:ext cx="1879361" cy="22552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8601" y="4484776"/>
            <a:ext cx="2648799" cy="26487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0" name="Donut 19"/>
          <p:cNvSpPr/>
          <p:nvPr/>
        </p:nvSpPr>
        <p:spPr>
          <a:xfrm>
            <a:off x="254000" y="72421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60459" y="7232102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0459" y="7003502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50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151512" y="711490"/>
            <a:ext cx="11309794" cy="144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Buka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situs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web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resmi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: </a:t>
            </a:r>
            <a:r>
              <a:rPr lang="en-US" sz="2560" dirty="0">
                <a:solidFill>
                  <a:srgbClr val="000000"/>
                </a:solidFill>
                <a:latin typeface="+mn-lt"/>
                <a:hlinkClick r:id="rId3"/>
              </a:rPr>
              <a:t>https://</a:t>
            </a:r>
            <a:r>
              <a:rPr lang="en-US" sz="2560" dirty="0" err="1">
                <a:solidFill>
                  <a:srgbClr val="000000"/>
                </a:solidFill>
                <a:latin typeface="+mn-lt"/>
                <a:hlinkClick r:id="rId3"/>
              </a:rPr>
              <a:t>www.arduino.cc</a:t>
            </a:r>
            <a:r>
              <a:rPr lang="en-US" sz="2560" dirty="0">
                <a:solidFill>
                  <a:srgbClr val="000000"/>
                </a:solidFill>
                <a:latin typeface="+mn-lt"/>
                <a:hlinkClick r:id="rId3"/>
              </a:rPr>
              <a:t>/en/software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Cari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2.3.3. (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Jika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tersebut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tidak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terlihat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coba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cari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di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bagian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“Previous Releases”)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39700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064" y="2226682"/>
            <a:ext cx="7534888" cy="45266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78712" y="232995"/>
            <a:ext cx="11222121" cy="62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2.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Mendownload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2.3.3)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396976" y="7133295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96976" y="6980895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3443" y="747104"/>
            <a:ext cx="11981952" cy="1060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 startAt="3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sistem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operasi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sesuai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seperti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windows,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macOS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atau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Linux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714995"/>
            <a:ext cx="8872472" cy="5123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Donut 4"/>
          <p:cNvSpPr/>
          <p:nvPr/>
        </p:nvSpPr>
        <p:spPr>
          <a:xfrm>
            <a:off x="239084" y="50910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92039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2039" y="70104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5259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847503" y="228009"/>
            <a:ext cx="11309794" cy="677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 startAt="4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Mulai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proses download file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2.3.3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695" y="905952"/>
            <a:ext cx="5873404" cy="289254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47503" y="3798491"/>
            <a:ext cx="11309794" cy="104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 startAt="5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File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2.3.3 yang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sudah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terdownload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bentuk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format .exe</a:t>
            </a:r>
          </a:p>
          <a:p>
            <a:pPr marL="848911" indent="-650230">
              <a:buClr>
                <a:srgbClr val="000000"/>
              </a:buClr>
              <a:buFont typeface="+mj-lt"/>
              <a:buAutoNum type="alphaLcPeriod" startAt="5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>
              <a:buClr>
                <a:srgbClr val="000000"/>
              </a:buClr>
              <a:buFont typeface="+mj-lt"/>
              <a:buAutoNum type="alphaLcPeriod" startAt="5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229" y="4845560"/>
            <a:ext cx="9628776" cy="163469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Donut 8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61096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61096" y="6934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905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0" y="217765"/>
            <a:ext cx="11222121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6465" y="1212809"/>
            <a:ext cx="10480916" cy="979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Masuk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hasil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download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bentuk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format . Exe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kanan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&gt;&gt;&gt;Run as administrator</a:t>
            </a: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454" y="2230923"/>
            <a:ext cx="6243212" cy="46411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600" y="7291555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1600" y="7062955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61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1" y="217765"/>
            <a:ext cx="9573460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44600" y="1118859"/>
            <a:ext cx="10480916" cy="1008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 startAt="2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“I Agree” (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menyetujui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perjanjian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lisensi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melanjutkan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proses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instalasi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357" y="1797513"/>
            <a:ext cx="6613309" cy="49681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600" y="7222837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1600" y="6994237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97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1" y="217765"/>
            <a:ext cx="9443326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6465" y="1212809"/>
            <a:ext cx="10480916" cy="96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 startAt="3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“Anyone who uses this computer (all users)”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kemudian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“Next”</a:t>
            </a:r>
          </a:p>
          <a:p>
            <a:pPr marL="848911" indent="-650230" algn="just">
              <a:buClr>
                <a:srgbClr val="000000"/>
              </a:buClr>
              <a:buFont typeface="+mj-lt"/>
              <a:buAutoNum type="alphaLcPeriod" startAt="3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 algn="just">
              <a:buClr>
                <a:srgbClr val="000000"/>
              </a:buClr>
              <a:buFont typeface="+mj-lt"/>
              <a:buAutoNum type="alphaLcPeriod" startAt="3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019" y="1873073"/>
            <a:ext cx="5991647" cy="4565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600" y="72390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1600" y="70104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989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1" y="217765"/>
            <a:ext cx="9263471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6465" y="1212808"/>
            <a:ext cx="10480916" cy="1037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 startAt="4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” (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menentukan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lokasi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melanjutkan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proses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instalasi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 algn="just">
              <a:buClr>
                <a:srgbClr val="000000"/>
              </a:buClr>
              <a:buFont typeface="+mj-lt"/>
              <a:buAutoNum type="alphaLcPeriod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1988400"/>
            <a:ext cx="6042066" cy="4777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000" y="6934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17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1" y="217765"/>
            <a:ext cx="9443326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61942" y="1183583"/>
            <a:ext cx="10480916" cy="5389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 startAt="5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Proses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2.3.3.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sedang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berlangsung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 algn="just">
              <a:buClr>
                <a:srgbClr val="000000"/>
              </a:buClr>
              <a:buFont typeface="+mj-lt"/>
              <a:buAutoNum type="alphaLcPeriod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39700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0" y="1828800"/>
            <a:ext cx="6346866" cy="4888802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016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1600" y="6934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919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39;p22"/>
          <p:cNvSpPr/>
          <p:nvPr/>
        </p:nvSpPr>
        <p:spPr>
          <a:xfrm flipV="1">
            <a:off x="8712200" y="7104634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0541000" y="762000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01</a:t>
            </a:r>
            <a:endParaRPr lang="en-US" sz="6000" b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066250" y="1972455"/>
            <a:ext cx="5102103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Mikrokontroller</a:t>
            </a:r>
            <a:endParaRPr lang="en-US" sz="4000" b="1" dirty="0" smtClean="0">
              <a:ln w="0"/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0" y="2998579"/>
            <a:ext cx="5922562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2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91341" y="217765"/>
            <a:ext cx="9116260" cy="79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3.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Menginstal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2.3.3 di Windows (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lakukan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kondisi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online)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296465" y="1212809"/>
            <a:ext cx="10480916" cy="964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 startAt="6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Tunggu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proses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sampai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selesai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kemudian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“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finish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”</a:t>
            </a: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848911" indent="-650230" algn="just">
              <a:buClr>
                <a:srgbClr val="000000"/>
              </a:buClr>
              <a:buFont typeface="+mj-lt"/>
              <a:buAutoNum type="alphaLcPeriod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 algn="just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algn="just"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822" y="1893409"/>
            <a:ext cx="6697844" cy="48524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000" y="6934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10310829" y="50910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64664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19494" y="309356"/>
            <a:ext cx="11222121" cy="68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4.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Menghubungkan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55054" y="997968"/>
            <a:ext cx="5283046" cy="4958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Persiapkan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kabel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USB </a:t>
            </a:r>
          </a:p>
          <a:p>
            <a:pPr marL="848911" indent="-650230" algn="just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Hubungkan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port USB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mengunakan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kabel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USB. (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sudah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terhubung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yaitu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LED power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menyala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ini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menandakan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bahwa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sudah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mendapatkan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daya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)</a:t>
            </a:r>
          </a:p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Mengecek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di port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berapa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kabel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USB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tersebut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tersambung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 </a:t>
            </a: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883400" y="997968"/>
            <a:ext cx="4823380" cy="1476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Caranya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: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Masuk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menu Device manager &gt;&gt;&gt; Ports (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lihat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di COM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berapa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tersambung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376" y="2705752"/>
            <a:ext cx="5052871" cy="4226194"/>
          </a:xfrm>
          <a:prstGeom prst="rect">
            <a:avLst/>
          </a:prstGeom>
          <a:ln w="12700">
            <a:solidFill>
              <a:srgbClr val="000000"/>
            </a:solidFill>
          </a:ln>
        </p:spPr>
      </p:pic>
      <p:sp>
        <p:nvSpPr>
          <p:cNvPr id="7" name="Donut 6"/>
          <p:cNvSpPr/>
          <p:nvPr/>
        </p:nvSpPr>
        <p:spPr>
          <a:xfrm>
            <a:off x="306335" y="160230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01600" y="7162800"/>
            <a:ext cx="71628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01600" y="6934200"/>
            <a:ext cx="6036500" cy="351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425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759831" y="323820"/>
            <a:ext cx="11222121" cy="688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4.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Menghubungkan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67441" y="864363"/>
            <a:ext cx="10637636" cy="75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 startAt="4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Masuk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IDE,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“Select board” yang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848911" indent="-65023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655881" indent="-457200">
              <a:buClr>
                <a:srgbClr val="000000"/>
              </a:buClr>
              <a:buSzPct val="100000"/>
              <a:buFont typeface="+mj-lt"/>
              <a:buAutoNum type="alphaLcPeriod" startAt="4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99561" y="2540937"/>
            <a:ext cx="10598383" cy="1008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Buka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menu tools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IDE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“PORT”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port COM yang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terdeteksi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Anda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.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67441" y="2159320"/>
            <a:ext cx="10637636" cy="62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686354" indent="-487672">
              <a:buClr>
                <a:srgbClr val="000000"/>
              </a:buClr>
              <a:buSzPct val="100000"/>
              <a:buFont typeface="+mj-lt"/>
              <a:buAutoNum type="alphaLcPeriod" startAt="5"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port COM yang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tepat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4193" y="1305441"/>
            <a:ext cx="9997759" cy="1389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Buka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menu tools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atau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langsung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Pilih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“board”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sesuai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yang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(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Uno)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00" y="3549227"/>
            <a:ext cx="5176170" cy="36883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236200" y="126019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Donut 10"/>
          <p:cNvSpPr/>
          <p:nvPr/>
        </p:nvSpPr>
        <p:spPr>
          <a:xfrm>
            <a:off x="306335" y="160230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7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ight Bracket 12"/>
          <p:cNvSpPr/>
          <p:nvPr/>
        </p:nvSpPr>
        <p:spPr>
          <a:xfrm>
            <a:off x="10154812" y="2988336"/>
            <a:ext cx="179854" cy="3043678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55054" y="364747"/>
            <a:ext cx="10637636" cy="62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686354" indent="-487672">
              <a:buClr>
                <a:srgbClr val="000000"/>
              </a:buClr>
              <a:buSzPct val="100000"/>
              <a:buFont typeface="+mj-lt"/>
              <a:buAutoNum type="alphaLcPeriod" startAt="6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Uji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koneksi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program sample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473200" y="821843"/>
            <a:ext cx="10868090" cy="1238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Buka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contoh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program “Blink”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dari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menu “File – Examples –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01.Basics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– blink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“upload” (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ikon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panah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kanan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mengunggah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board)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Jika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upload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berhasil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LED 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L (built in)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berkedip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95" y="2318518"/>
            <a:ext cx="7778544" cy="43833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0236200" y="126019"/>
            <a:ext cx="2621061" cy="6886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560" b="1" i="1" dirty="0" err="1" smtClean="0">
                <a:solidFill>
                  <a:srgbClr val="000000"/>
                </a:solidFill>
                <a:latin typeface="+mn-lt"/>
              </a:rPr>
              <a:t>Lanjutan</a:t>
            </a:r>
            <a:r>
              <a:rPr lang="en-US" sz="2560" b="1" i="1" dirty="0" smtClean="0">
                <a:solidFill>
                  <a:srgbClr val="000000"/>
                </a:solidFill>
                <a:latin typeface="+mn-lt"/>
              </a:rPr>
              <a:t>…</a:t>
            </a:r>
            <a:endParaRPr lang="en-US" sz="256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" name="Donut 6"/>
          <p:cNvSpPr/>
          <p:nvPr/>
        </p:nvSpPr>
        <p:spPr>
          <a:xfrm>
            <a:off x="306335" y="160230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17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840045" y="848793"/>
            <a:ext cx="10310555" cy="5183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3600" b="1" dirty="0" err="1">
                <a:solidFill>
                  <a:srgbClr val="000000"/>
                </a:solidFill>
                <a:latin typeface="+mn-lt"/>
              </a:rPr>
              <a:t>TUGAS</a:t>
            </a:r>
            <a:r>
              <a:rPr lang="en-US" sz="3600" b="1" dirty="0">
                <a:solidFill>
                  <a:srgbClr val="000000"/>
                </a:solidFill>
                <a:latin typeface="+mn-lt"/>
              </a:rPr>
              <a:t> :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686354" indent="-487672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Download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 (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sesuaikan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Windows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anda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) </a:t>
            </a:r>
            <a:r>
              <a:rPr lang="en-US" sz="2560" dirty="0" smtClean="0">
                <a:solidFill>
                  <a:srgbClr val="000000"/>
                </a:solidFill>
                <a:latin typeface="+mn-lt"/>
              </a:rPr>
              <a:t>&lt;&lt;&lt;</a:t>
            </a:r>
            <a:r>
              <a:rPr lang="en-US" sz="2560" dirty="0" err="1" smtClean="0">
                <a:solidFill>
                  <a:srgbClr val="FF0000"/>
                </a:solidFill>
                <a:latin typeface="+mn-lt"/>
              </a:rPr>
              <a:t>Tunjukkan</a:t>
            </a:r>
            <a:r>
              <a:rPr lang="en-US" sz="256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bagaimana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cara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mencari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spesifikasi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windows </a:t>
            </a:r>
            <a:r>
              <a:rPr lang="en-US" sz="2560" dirty="0" err="1" smtClean="0">
                <a:solidFill>
                  <a:srgbClr val="FF0000"/>
                </a:solidFill>
                <a:latin typeface="+mn-lt"/>
              </a:rPr>
              <a:t>pada</a:t>
            </a:r>
            <a:r>
              <a:rPr lang="en-US" sz="256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 smtClean="0">
                <a:solidFill>
                  <a:srgbClr val="FF0000"/>
                </a:solidFill>
                <a:latin typeface="+mn-lt"/>
              </a:rPr>
              <a:t>komputer</a:t>
            </a:r>
            <a:r>
              <a:rPr lang="en-US" sz="256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yang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sesuai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2.3.3</a:t>
            </a:r>
          </a:p>
          <a:p>
            <a:pPr marL="686354" indent="-487672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Instal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versi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2.3.3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PC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Anda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&lt;&lt;&lt;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Sudah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terinstal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Desktop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komputer</a:t>
            </a:r>
            <a:endParaRPr lang="en-US" sz="2560" dirty="0">
              <a:solidFill>
                <a:srgbClr val="FF0000"/>
              </a:solidFill>
              <a:latin typeface="+mn-lt"/>
            </a:endParaRPr>
          </a:p>
          <a:p>
            <a:pPr marL="686354" indent="-487672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Hubungkan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komputer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Anda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&lt;&lt;&lt;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Memastikan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board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dan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PORT yang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digunakan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sudah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sesuai</a:t>
            </a:r>
            <a:endParaRPr lang="en-US" sz="2560" dirty="0">
              <a:solidFill>
                <a:srgbClr val="FF0000"/>
              </a:solidFill>
              <a:latin typeface="+mn-lt"/>
            </a:endParaRPr>
          </a:p>
          <a:p>
            <a:pPr marL="686354" indent="-487672">
              <a:buClr>
                <a:srgbClr val="000000"/>
              </a:buClr>
              <a:buSzPct val="100000"/>
              <a:buFont typeface="+mj-lt"/>
              <a:buAutoNum type="arabicPeriod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Uji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koneksi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program basic sample (blink) </a:t>
            </a:r>
            <a:r>
              <a:rPr lang="en-US" sz="2560" dirty="0" smtClean="0">
                <a:solidFill>
                  <a:srgbClr val="000000"/>
                </a:solidFill>
                <a:latin typeface="+mn-lt"/>
              </a:rPr>
              <a:t>&lt;&lt;&lt; </a:t>
            </a:r>
            <a:r>
              <a:rPr lang="en-US" sz="2560" b="1" u="sng" dirty="0" smtClean="0">
                <a:solidFill>
                  <a:srgbClr val="FF0000"/>
                </a:solidFill>
                <a:latin typeface="+mn-lt"/>
              </a:rPr>
              <a:t>LED </a:t>
            </a:r>
            <a:r>
              <a:rPr lang="en-US" sz="2560" b="1" u="sng" dirty="0">
                <a:solidFill>
                  <a:srgbClr val="FF0000"/>
                </a:solidFill>
                <a:latin typeface="+mn-lt"/>
              </a:rPr>
              <a:t>L </a:t>
            </a:r>
            <a:r>
              <a:rPr lang="en-US" sz="2560" b="1" u="sng" dirty="0" smtClean="0">
                <a:solidFill>
                  <a:srgbClr val="FF0000"/>
                </a:solidFill>
                <a:latin typeface="+mn-lt"/>
              </a:rPr>
              <a:t>Built IN </a:t>
            </a:r>
            <a:r>
              <a:rPr lang="en-US" sz="2560" dirty="0" err="1" smtClean="0">
                <a:solidFill>
                  <a:srgbClr val="FF0000"/>
                </a:solidFill>
                <a:latin typeface="+mn-lt"/>
              </a:rPr>
              <a:t>pada</a:t>
            </a:r>
            <a:r>
              <a:rPr lang="en-US" sz="256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board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FF0000"/>
                </a:solidFill>
                <a:latin typeface="+mn-lt"/>
              </a:rPr>
              <a:t>kedip</a:t>
            </a:r>
            <a:r>
              <a:rPr lang="en-US" sz="2560" dirty="0">
                <a:solidFill>
                  <a:srgbClr val="FF0000"/>
                </a:solidFill>
                <a:latin typeface="+mn-lt"/>
              </a:rPr>
              <a:t> (blink) 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806" y="75829"/>
            <a:ext cx="2031708" cy="1535593"/>
          </a:xfrm>
          <a:prstGeom prst="rect">
            <a:avLst/>
          </a:prstGeom>
        </p:spPr>
      </p:pic>
      <p:sp>
        <p:nvSpPr>
          <p:cNvPr id="5" name="Donut 4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54000" y="6934200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4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8;p22"/>
          <p:cNvSpPr txBox="1">
            <a:spLocks noGrp="1"/>
          </p:cNvSpPr>
          <p:nvPr>
            <p:ph type="title" idx="2"/>
          </p:nvPr>
        </p:nvSpPr>
        <p:spPr>
          <a:xfrm>
            <a:off x="1953875" y="207525"/>
            <a:ext cx="4571443" cy="664075"/>
          </a:xfrm>
          <a:prstGeom prst="rect">
            <a:avLst/>
          </a:prstGeom>
        </p:spPr>
        <p:txBody>
          <a:bodyPr spcFirstLastPara="1" vert="horz" wrap="square" lIns="130027" tIns="130027" rIns="130027" bIns="130027" rtlCol="0" anchor="t" anchorCtr="0">
            <a:noAutofit/>
          </a:bodyPr>
          <a:lstStyle/>
          <a:p>
            <a:pPr marL="0" indent="0" algn="ctr">
              <a:buNone/>
            </a:pPr>
            <a:r>
              <a:rPr lang="en" sz="2844" b="1" dirty="0">
                <a:solidFill>
                  <a:schemeClr val="bg1">
                    <a:lumMod val="10000"/>
                  </a:schemeClr>
                </a:solidFill>
                <a:latin typeface="Patua One" panose="020B0604020202020204" charset="0"/>
              </a:rPr>
              <a:t>Software Arduino IDE</a:t>
            </a:r>
            <a:endParaRPr sz="2844" b="1" dirty="0">
              <a:solidFill>
                <a:schemeClr val="bg1">
                  <a:lumMod val="10000"/>
                </a:schemeClr>
              </a:solidFill>
              <a:latin typeface="Patua One" panose="020B060402020202020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9119" y="1069590"/>
            <a:ext cx="7877982" cy="591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560" dirty="0">
                <a:solidFill>
                  <a:srgbClr val="000000"/>
                </a:solidFill>
                <a:latin typeface="+mn-lt"/>
              </a:rPr>
              <a:t>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IDE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dapat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diunduh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situs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>
                <a:solidFill>
                  <a:srgbClr val="000000"/>
                </a:solidFill>
                <a:latin typeface="+mn-lt"/>
                <a:hlinkClick r:id="rId3"/>
              </a:rPr>
              <a:t>https://</a:t>
            </a:r>
            <a:r>
              <a:rPr lang="en-US" sz="2560" dirty="0" err="1">
                <a:solidFill>
                  <a:srgbClr val="000000"/>
                </a:solidFill>
                <a:latin typeface="+mn-lt"/>
                <a:hlinkClick r:id="rId3"/>
              </a:rPr>
              <a:t>www.arduino.cc</a:t>
            </a:r>
            <a:r>
              <a:rPr lang="en-US" sz="2560" dirty="0">
                <a:solidFill>
                  <a:srgbClr val="000000"/>
                </a:solidFill>
                <a:latin typeface="+mn-lt"/>
                <a:hlinkClick r:id="rId3"/>
              </a:rPr>
              <a:t>/</a:t>
            </a: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Merupakan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software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mengembangkan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aplikasi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mikrokontroller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mulai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dari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menuliskan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source program,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mengcompile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, upload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hasil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compile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uji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coba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secara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terminal serial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bahasa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C++</a:t>
            </a:r>
          </a:p>
          <a:p>
            <a:pPr marL="198681" indent="0">
              <a:buClr>
                <a:srgbClr val="000000"/>
              </a:buClr>
              <a:buNone/>
            </a:pPr>
            <a:endParaRPr lang="en-US" sz="2560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560" dirty="0" err="1">
                <a:solidFill>
                  <a:srgbClr val="000000"/>
                </a:solidFill>
                <a:latin typeface="+mn-lt"/>
              </a:rPr>
              <a:t>Merupakan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bahasa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pemrograman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bertipe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i="1" dirty="0">
                <a:solidFill>
                  <a:srgbClr val="000000"/>
                </a:solidFill>
                <a:latin typeface="+mn-lt"/>
              </a:rPr>
              <a:t>Case Sensitive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artinya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kesalahan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huruf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besar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huruf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kecil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menyebabkan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kesalahan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dirty="0" err="1">
                <a:solidFill>
                  <a:srgbClr val="000000"/>
                </a:solidFill>
                <a:latin typeface="+mn-lt"/>
              </a:rPr>
              <a:t>kode</a:t>
            </a:r>
            <a:r>
              <a:rPr lang="en-US" sz="2560" dirty="0">
                <a:solidFill>
                  <a:srgbClr val="000000"/>
                </a:solidFill>
                <a:latin typeface="+mn-lt"/>
              </a:rPr>
              <a:t> program.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734" y="378112"/>
            <a:ext cx="4080154" cy="2284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0800" y="2891598"/>
            <a:ext cx="3415332" cy="3834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54000" y="6986893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97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38;p22"/>
          <p:cNvSpPr txBox="1">
            <a:spLocks noGrp="1"/>
          </p:cNvSpPr>
          <p:nvPr>
            <p:ph type="title" idx="2"/>
          </p:nvPr>
        </p:nvSpPr>
        <p:spPr>
          <a:xfrm>
            <a:off x="802719" y="181259"/>
            <a:ext cx="7620000" cy="664075"/>
          </a:xfrm>
          <a:prstGeom prst="rect">
            <a:avLst/>
          </a:prstGeom>
        </p:spPr>
        <p:txBody>
          <a:bodyPr spcFirstLastPara="1" vert="horz" wrap="square" lIns="130027" tIns="130027" rIns="130027" bIns="130027" rtlCol="0" anchor="t" anchorCtr="0">
            <a:noAutofit/>
          </a:bodyPr>
          <a:lstStyle/>
          <a:p>
            <a:pPr marL="0" indent="0" algn="ctr">
              <a:buNone/>
            </a:pPr>
            <a:r>
              <a:rPr lang="en-US" sz="2844" b="1" dirty="0" err="1">
                <a:solidFill>
                  <a:schemeClr val="bg1">
                    <a:lumMod val="10000"/>
                  </a:schemeClr>
                </a:solidFill>
                <a:latin typeface="Patua One" panose="020B0604020202020204" charset="0"/>
              </a:rPr>
              <a:t>Tampilan</a:t>
            </a:r>
            <a:r>
              <a:rPr lang="en" sz="2844" b="1" dirty="0">
                <a:solidFill>
                  <a:schemeClr val="bg1">
                    <a:lumMod val="10000"/>
                  </a:schemeClr>
                </a:solidFill>
                <a:latin typeface="Patua One" panose="020B0604020202020204" charset="0"/>
              </a:rPr>
              <a:t> Software Arduino IDE versi 2.3.3</a:t>
            </a:r>
            <a:endParaRPr sz="2844" b="1" dirty="0">
              <a:solidFill>
                <a:schemeClr val="bg1">
                  <a:lumMod val="10000"/>
                </a:schemeClr>
              </a:solidFill>
              <a:latin typeface="Patua One" panose="020B0604020202020204" charset="0"/>
            </a:endParaRPr>
          </a:p>
        </p:txBody>
      </p:sp>
      <p:sp>
        <p:nvSpPr>
          <p:cNvPr id="5" name="Google Shape;238;p22"/>
          <p:cNvSpPr txBox="1">
            <a:spLocks noGrp="1"/>
          </p:cNvSpPr>
          <p:nvPr>
            <p:ph type="title" idx="2"/>
          </p:nvPr>
        </p:nvSpPr>
        <p:spPr>
          <a:xfrm>
            <a:off x="943428" y="973144"/>
            <a:ext cx="5939971" cy="4589456"/>
          </a:xfrm>
          <a:prstGeom prst="rect">
            <a:avLst/>
          </a:prstGeom>
        </p:spPr>
        <p:txBody>
          <a:bodyPr spcFirstLastPara="1" vert="horz" wrap="square" lIns="130027" tIns="130027" rIns="130027" bIns="130027" rtlCol="0" anchor="t" anchorCtr="0">
            <a:noAutofit/>
          </a:bodyPr>
          <a:lstStyle/>
          <a:p>
            <a:pPr marL="0" indent="0">
              <a:buClrTx/>
              <a:buNone/>
            </a:pPr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Pada bagian file - preferences berisi : </a:t>
            </a:r>
            <a:br>
              <a:rPr lang="en" sz="28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 editor font text (edit ukuran font)</a:t>
            </a:r>
            <a:br>
              <a:rPr lang="en" sz="28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 interface scale (edit ukuran tampilan layar software IDE)</a:t>
            </a:r>
            <a:br>
              <a:rPr lang="en" sz="28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 theme (edit warna latar tampilan layar software IDE)</a:t>
            </a:r>
            <a:br>
              <a:rPr lang="en" sz="2800" dirty="0">
                <a:solidFill>
                  <a:schemeClr val="bg1">
                    <a:lumMod val="10000"/>
                  </a:schemeClr>
                </a:solidFill>
              </a:rPr>
            </a:br>
            <a:r>
              <a:rPr lang="en" sz="2800" dirty="0">
                <a:solidFill>
                  <a:schemeClr val="bg1">
                    <a:lumMod val="10000"/>
                  </a:schemeClr>
                </a:solidFill>
              </a:rPr>
              <a:t> compiler warning (edit letak penyimpanan program setiap kali dibuat) &lt;&lt;&lt; samakan saja di D – TESM_424_No. Absen_Nama</a:t>
            </a:r>
            <a:endParaRPr sz="2800" dirty="0">
              <a:solidFill>
                <a:schemeClr val="bg1">
                  <a:lumMod val="1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858099"/>
            <a:ext cx="5181600" cy="59601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4000" y="6986893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13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08373"/>
            <a:ext cx="12920781" cy="72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6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711200" y="415435"/>
            <a:ext cx="5523263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3600" b="1" u="sng" dirty="0" err="1">
                <a:solidFill>
                  <a:srgbClr val="000000"/>
                </a:solidFill>
                <a:latin typeface="+mn-lt"/>
              </a:rPr>
              <a:t>Tampilan</a:t>
            </a:r>
            <a:r>
              <a:rPr lang="en-US" sz="3600" b="1" u="sng" dirty="0">
                <a:solidFill>
                  <a:srgbClr val="000000"/>
                </a:solidFill>
                <a:latin typeface="+mn-lt"/>
              </a:rPr>
              <a:t> Menu Bar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57" y="1352854"/>
            <a:ext cx="11165594" cy="67443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73324" y="2302414"/>
            <a:ext cx="11497746" cy="3459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Keterangan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= 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File    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membuat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membuka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menyimpan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sketch (program,)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mengelola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proyek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Edit    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berisi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mengedit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kode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seperti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copy, paste, search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Sketch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mengkompilasi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(verify),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mengunggah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(upload),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mengelola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library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Tools 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mengatur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perangkat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, board, port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preference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Help   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menyediakan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bantuan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informasi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tentang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IDE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6" name="Donut 5"/>
          <p:cNvSpPr/>
          <p:nvPr/>
        </p:nvSpPr>
        <p:spPr>
          <a:xfrm>
            <a:off x="254000" y="9279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54000" y="7162800"/>
            <a:ext cx="1143399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4000" y="6986893"/>
            <a:ext cx="105597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802719" y="118194"/>
            <a:ext cx="4157601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3200" b="1" u="sng" dirty="0" err="1">
                <a:solidFill>
                  <a:srgbClr val="000000"/>
                </a:solidFill>
                <a:latin typeface="+mn-lt"/>
              </a:rPr>
              <a:t>Tampilan</a:t>
            </a:r>
            <a:r>
              <a:rPr lang="en-US" sz="3200" b="1" u="sng" dirty="0">
                <a:solidFill>
                  <a:srgbClr val="000000"/>
                </a:solidFill>
                <a:latin typeface="+mn-lt"/>
              </a:rPr>
              <a:t> Toolbar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16000" y="3478020"/>
            <a:ext cx="11574466" cy="387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Keterangan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     =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Verifiy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/compile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mengkompilasi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kode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memeriksa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ada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tidaknya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kesalahan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Upload             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mengunggah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New                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   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membuat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sketsa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baru</a:t>
            </a:r>
            <a:endParaRPr lang="en-US" sz="2276" dirty="0" smtClean="0">
              <a:solidFill>
                <a:srgbClr val="000000"/>
              </a:solidFill>
              <a:latin typeface="+mn-lt"/>
            </a:endParaRP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Open		   :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membuka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file sketch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progam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Save                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 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menyimpan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sketch program</a:t>
            </a:r>
          </a:p>
          <a:p>
            <a:pPr marL="198681" indent="0">
              <a:lnSpc>
                <a:spcPct val="150000"/>
              </a:lnSpc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Serial monitor  :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membuka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jendela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serial monitor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berkomunikasi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board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Arduino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0" y="830710"/>
            <a:ext cx="10234755" cy="264731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Donut 5"/>
          <p:cNvSpPr/>
          <p:nvPr/>
        </p:nvSpPr>
        <p:spPr>
          <a:xfrm>
            <a:off x="288873" y="246819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7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3600" y="181448"/>
            <a:ext cx="6280176" cy="6972588"/>
            <a:chOff x="0" y="0"/>
            <a:chExt cx="18266191" cy="202801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6190" cy="20280103"/>
            </a:xfrm>
            <a:custGeom>
              <a:avLst/>
              <a:gdLst/>
              <a:ahLst/>
              <a:cxnLst/>
              <a:rect l="l" t="t" r="r" b="b"/>
              <a:pathLst>
                <a:path w="18266190" h="20280103">
                  <a:moveTo>
                    <a:pt x="18141731" y="59690"/>
                  </a:moveTo>
                  <a:cubicBezTo>
                    <a:pt x="18177290" y="59690"/>
                    <a:pt x="18206501" y="88900"/>
                    <a:pt x="18206501" y="124460"/>
                  </a:cubicBezTo>
                  <a:lnTo>
                    <a:pt x="18206501" y="20155644"/>
                  </a:lnTo>
                  <a:cubicBezTo>
                    <a:pt x="18206501" y="20191203"/>
                    <a:pt x="18177290" y="20220414"/>
                    <a:pt x="18141731" y="20220414"/>
                  </a:cubicBezTo>
                  <a:lnTo>
                    <a:pt x="124460" y="20220414"/>
                  </a:lnTo>
                  <a:cubicBezTo>
                    <a:pt x="88900" y="20220414"/>
                    <a:pt x="59690" y="20191203"/>
                    <a:pt x="59690" y="2015564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141731" y="59690"/>
                  </a:lnTo>
                  <a:moveTo>
                    <a:pt x="181417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0155644"/>
                  </a:lnTo>
                  <a:cubicBezTo>
                    <a:pt x="0" y="20224223"/>
                    <a:pt x="55880" y="20280103"/>
                    <a:pt x="124460" y="20280103"/>
                  </a:cubicBezTo>
                  <a:lnTo>
                    <a:pt x="18141731" y="20280103"/>
                  </a:lnTo>
                  <a:cubicBezTo>
                    <a:pt x="18210310" y="20280103"/>
                    <a:pt x="18266190" y="20224223"/>
                    <a:pt x="18266190" y="20155644"/>
                  </a:cubicBezTo>
                  <a:lnTo>
                    <a:pt x="18266190" y="124460"/>
                  </a:lnTo>
                  <a:cubicBezTo>
                    <a:pt x="18266190" y="55880"/>
                    <a:pt x="18210310" y="0"/>
                    <a:pt x="18141731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id="19" name="Rectangle 18"/>
          <p:cNvSpPr/>
          <p:nvPr/>
        </p:nvSpPr>
        <p:spPr>
          <a:xfrm>
            <a:off x="6684232" y="-36286"/>
            <a:ext cx="6320568" cy="73514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Google Shape;239;p22"/>
          <p:cNvSpPr/>
          <p:nvPr/>
        </p:nvSpPr>
        <p:spPr>
          <a:xfrm flipV="1">
            <a:off x="2599662" y="7108317"/>
            <a:ext cx="3810205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45600" y="3952575"/>
            <a:ext cx="3566408" cy="32766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>
          <a:xfrm flipH="1">
            <a:off x="7432655" y="1371600"/>
            <a:ext cx="4007996" cy="2889850"/>
          </a:xfrm>
          <a:prstGeom prst="wedgeEllipse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Embedded </a:t>
            </a:r>
            <a:r>
              <a:rPr lang="en-US" sz="3600" b="1" dirty="0" smtClean="0">
                <a:solidFill>
                  <a:schemeClr val="tx2"/>
                </a:solidFill>
                <a:latin typeface="Inter Bold"/>
                <a:ea typeface="Inter Bold"/>
                <a:cs typeface="Inter Bold"/>
                <a:sym typeface="Inter Bold"/>
              </a:rPr>
              <a:t>System ???</a:t>
            </a:r>
            <a:endParaRPr lang="en-US" sz="3600" b="1" dirty="0">
              <a:solidFill>
                <a:schemeClr val="tx2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442693" y="1500753"/>
            <a:ext cx="5820632" cy="242396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 smtClean="0">
                <a:ln w="0"/>
                <a:latin typeface="Comic Sans MS" panose="030F0702030302020204" pitchFamily="66" charset="0"/>
              </a:rPr>
              <a:t>Adalah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suatu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sistem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yang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terdiri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dari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perpaduan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perangkat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keras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perangkat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lunak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yang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dirancang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untuk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menjalankan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fungsi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dari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suatu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perangkat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.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S</a:t>
            </a:r>
            <a:r>
              <a:rPr lang="en-US" sz="2400" dirty="0" err="1">
                <a:ln w="0"/>
                <a:latin typeface="Comic Sans MS" panose="030F0702030302020204" pitchFamily="66" charset="0"/>
              </a:rPr>
              <a:t>i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stem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tersebut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tertanam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di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dalam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hardware.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492588" y="4142490"/>
            <a:ext cx="5889155" cy="2772006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 err="1" smtClean="0">
                <a:ln w="0"/>
                <a:latin typeface="Comic Sans MS" panose="030F0702030302020204" pitchFamily="66" charset="0"/>
              </a:rPr>
              <a:t>Komponen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utama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Mikrokontroller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(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otak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dari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system)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Memori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(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tempat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menyimpan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program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dan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data)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n w="0"/>
                <a:latin typeface="Comic Sans MS" panose="030F0702030302020204" pitchFamily="66" charset="0"/>
              </a:rPr>
              <a:t>I/O (sensor,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tombol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,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layar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, motor)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n w="0"/>
                <a:latin typeface="Comic Sans MS" panose="030F0702030302020204" pitchFamily="66" charset="0"/>
              </a:rPr>
              <a:t>Firmware (program yang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mengatur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cara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2400" dirty="0" err="1" smtClean="0">
                <a:ln w="0"/>
                <a:latin typeface="Comic Sans MS" panose="030F0702030302020204" pitchFamily="66" charset="0"/>
              </a:rPr>
              <a:t>kerja</a:t>
            </a:r>
            <a:r>
              <a:rPr lang="en-US" sz="2400" dirty="0" smtClean="0">
                <a:ln w="0"/>
                <a:latin typeface="Comic Sans MS" panose="030F0702030302020204" pitchFamily="66" charset="0"/>
              </a:rPr>
              <a:t> system)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8319" y="333124"/>
            <a:ext cx="129819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 smtClean="0"/>
              <a:t>01</a:t>
            </a:r>
            <a:endParaRPr lang="en-US" sz="6000" b="1" dirty="0"/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1869991" y="454323"/>
            <a:ext cx="5102103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b="1" dirty="0" err="1" smtClean="0">
                <a:ln w="0"/>
                <a:latin typeface="Comic Sans MS" panose="030F0702030302020204" pitchFamily="66" charset="0"/>
              </a:rPr>
              <a:t>Mikrokontroller</a:t>
            </a:r>
            <a:endParaRPr lang="en-US" sz="4000" b="1" dirty="0" smtClean="0">
              <a:ln w="0"/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33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4772" t="12548" r="19654" b="11490"/>
          <a:stretch/>
        </p:blipFill>
        <p:spPr>
          <a:xfrm>
            <a:off x="527747" y="748715"/>
            <a:ext cx="8188055" cy="6292377"/>
          </a:xfrm>
          <a:prstGeom prst="rect">
            <a:avLst/>
          </a:prstGeom>
        </p:spPr>
      </p:pic>
      <p:sp>
        <p:nvSpPr>
          <p:cNvPr id="4" name="Line Callout 2 3"/>
          <p:cNvSpPr/>
          <p:nvPr/>
        </p:nvSpPr>
        <p:spPr>
          <a:xfrm>
            <a:off x="10337075" y="2264072"/>
            <a:ext cx="2039982" cy="1339342"/>
          </a:xfrm>
          <a:prstGeom prst="borderCallout2">
            <a:avLst>
              <a:gd name="adj1" fmla="val 18750"/>
              <a:gd name="adj2" fmla="val -8333"/>
              <a:gd name="adj3" fmla="val 18751"/>
              <a:gd name="adj4" fmla="val -22678"/>
              <a:gd name="adj5" fmla="val 14998"/>
              <a:gd name="adj6" fmla="val -177239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>
                <a:solidFill>
                  <a:srgbClr val="FF0000"/>
                </a:solidFill>
              </a:rPr>
              <a:t>Editor area : </a:t>
            </a:r>
            <a:endParaRPr lang="en-US" sz="2000" u="sng" dirty="0" smtClean="0">
              <a:solidFill>
                <a:srgbClr val="FF0000"/>
              </a:solidFill>
            </a:endParaRPr>
          </a:p>
          <a:p>
            <a:pPr algn="ctr"/>
            <a:r>
              <a:rPr lang="en-US" sz="1707" dirty="0" err="1" smtClean="0">
                <a:solidFill>
                  <a:srgbClr val="FF0000"/>
                </a:solidFill>
              </a:rPr>
              <a:t>tempat</a:t>
            </a:r>
            <a:r>
              <a:rPr lang="en-US" sz="1707" dirty="0" smtClean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untuk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menulis</a:t>
            </a:r>
            <a:r>
              <a:rPr lang="en-US" sz="1707" dirty="0">
                <a:solidFill>
                  <a:srgbClr val="FF0000"/>
                </a:solidFill>
              </a:rPr>
              <a:t> /</a:t>
            </a:r>
            <a:r>
              <a:rPr lang="en-US" sz="1707" dirty="0" err="1">
                <a:solidFill>
                  <a:srgbClr val="FF0000"/>
                </a:solidFill>
              </a:rPr>
              <a:t>mengedit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kode</a:t>
            </a:r>
            <a:r>
              <a:rPr lang="en-US" sz="1707" dirty="0">
                <a:solidFill>
                  <a:srgbClr val="FF0000"/>
                </a:solidFill>
              </a:rPr>
              <a:t> program</a:t>
            </a:r>
            <a:endParaRPr lang="id-ID" sz="1707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2175" y="1316203"/>
            <a:ext cx="8033627" cy="35307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60"/>
          </a:p>
        </p:txBody>
      </p:sp>
      <p:sp>
        <p:nvSpPr>
          <p:cNvPr id="6" name="TextBox 5"/>
          <p:cNvSpPr txBox="1"/>
          <p:nvPr/>
        </p:nvSpPr>
        <p:spPr>
          <a:xfrm>
            <a:off x="9356038" y="816215"/>
            <a:ext cx="3021019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560" dirty="0"/>
              <a:t>Kode Program biasa disebut </a:t>
            </a:r>
            <a:r>
              <a:rPr lang="id-ID" sz="2560" i="1" dirty="0"/>
              <a:t>Source Code </a:t>
            </a:r>
            <a:r>
              <a:rPr lang="id-ID" sz="2560" dirty="0"/>
              <a:t>atau Sketch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72398" y="5510522"/>
            <a:ext cx="8383640" cy="153057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60"/>
          </a:p>
        </p:txBody>
      </p:sp>
      <p:sp>
        <p:nvSpPr>
          <p:cNvPr id="8" name="Line Callout 2 7"/>
          <p:cNvSpPr/>
          <p:nvPr/>
        </p:nvSpPr>
        <p:spPr>
          <a:xfrm>
            <a:off x="10337075" y="3889857"/>
            <a:ext cx="2418072" cy="1914190"/>
          </a:xfrm>
          <a:prstGeom prst="borderCallout2">
            <a:avLst>
              <a:gd name="adj1" fmla="val 18750"/>
              <a:gd name="adj2" fmla="val -8333"/>
              <a:gd name="adj3" fmla="val 18751"/>
              <a:gd name="adj4" fmla="val -22678"/>
              <a:gd name="adj5" fmla="val 113061"/>
              <a:gd name="adj6" fmla="val -151624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Console window : </a:t>
            </a:r>
            <a:r>
              <a:rPr lang="en-US" sz="1707" dirty="0" err="1">
                <a:solidFill>
                  <a:srgbClr val="FF0000"/>
                </a:solidFill>
              </a:rPr>
              <a:t>menampilkan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informasi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tentang</a:t>
            </a:r>
            <a:r>
              <a:rPr lang="en-US" sz="1707" dirty="0">
                <a:solidFill>
                  <a:srgbClr val="FF0000"/>
                </a:solidFill>
              </a:rPr>
              <a:t> proses </a:t>
            </a:r>
            <a:r>
              <a:rPr lang="en-US" sz="1707" dirty="0" err="1">
                <a:solidFill>
                  <a:srgbClr val="FF0000"/>
                </a:solidFill>
              </a:rPr>
              <a:t>kompilasi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dan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pengunggahan</a:t>
            </a:r>
            <a:r>
              <a:rPr lang="en-US" sz="1707" dirty="0">
                <a:solidFill>
                  <a:srgbClr val="FF0000"/>
                </a:solidFill>
              </a:rPr>
              <a:t>, </a:t>
            </a:r>
            <a:r>
              <a:rPr lang="en-US" sz="1707" dirty="0" err="1">
                <a:solidFill>
                  <a:srgbClr val="FF0000"/>
                </a:solidFill>
              </a:rPr>
              <a:t>pesan</a:t>
            </a:r>
            <a:r>
              <a:rPr lang="en-US" sz="1707" dirty="0">
                <a:solidFill>
                  <a:srgbClr val="FF0000"/>
                </a:solidFill>
              </a:rPr>
              <a:t> error </a:t>
            </a:r>
            <a:r>
              <a:rPr lang="en-US" sz="1707" dirty="0" err="1">
                <a:solidFill>
                  <a:srgbClr val="FF0000"/>
                </a:solidFill>
              </a:rPr>
              <a:t>jika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terjadi</a:t>
            </a:r>
            <a:r>
              <a:rPr lang="en-US" sz="1707" dirty="0">
                <a:solidFill>
                  <a:srgbClr val="FF0000"/>
                </a:solidFill>
              </a:rPr>
              <a:t> </a:t>
            </a:r>
            <a:r>
              <a:rPr lang="en-US" sz="1707" dirty="0" err="1">
                <a:solidFill>
                  <a:srgbClr val="FF0000"/>
                </a:solidFill>
              </a:rPr>
              <a:t>kesalahan</a:t>
            </a:r>
            <a:endParaRPr lang="id-ID" sz="1707" dirty="0">
              <a:solidFill>
                <a:srgbClr val="FF0000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-7257"/>
            <a:ext cx="5699681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3200" b="1" u="sng" dirty="0" err="1">
                <a:solidFill>
                  <a:srgbClr val="000000"/>
                </a:solidFill>
                <a:latin typeface="+mn-lt"/>
              </a:rPr>
              <a:t>Tampilan</a:t>
            </a:r>
            <a:r>
              <a:rPr lang="en-US" sz="3200" b="1" u="sng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3200" b="1" u="sng" dirty="0" err="1" smtClean="0">
                <a:solidFill>
                  <a:srgbClr val="000000"/>
                </a:solidFill>
                <a:latin typeface="+mn-lt"/>
              </a:rPr>
              <a:t>Skecth</a:t>
            </a:r>
            <a:r>
              <a:rPr lang="en-US" sz="3200" b="1" u="sng" dirty="0" smtClean="0">
                <a:solidFill>
                  <a:srgbClr val="000000"/>
                </a:solidFill>
                <a:latin typeface="+mn-lt"/>
              </a:rPr>
              <a:t> Program</a:t>
            </a:r>
            <a:endParaRPr lang="en-US" sz="3200" b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Line Callout 2 9"/>
          <p:cNvSpPr/>
          <p:nvPr/>
        </p:nvSpPr>
        <p:spPr>
          <a:xfrm>
            <a:off x="10351588" y="6019800"/>
            <a:ext cx="2475411" cy="946789"/>
          </a:xfrm>
          <a:prstGeom prst="borderCallout2">
            <a:avLst>
              <a:gd name="adj1" fmla="val 14620"/>
              <a:gd name="adj2" fmla="val -2641"/>
              <a:gd name="adj3" fmla="val 18751"/>
              <a:gd name="adj4" fmla="val -22678"/>
              <a:gd name="adj5" fmla="val 94635"/>
              <a:gd name="adj6" fmla="val -87592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rgbClr val="FF0000"/>
                </a:solidFill>
              </a:rPr>
              <a:t>Tampilan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jenis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arduino</a:t>
            </a:r>
            <a:r>
              <a:rPr lang="en-US" sz="2000" dirty="0" smtClean="0">
                <a:solidFill>
                  <a:srgbClr val="FF0000"/>
                </a:solidFill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dan</a:t>
            </a:r>
            <a:r>
              <a:rPr lang="en-US" sz="2000" dirty="0" smtClean="0">
                <a:solidFill>
                  <a:srgbClr val="FF0000"/>
                </a:solidFill>
              </a:rPr>
              <a:t> port yang </a:t>
            </a:r>
            <a:r>
              <a:rPr lang="en-US" sz="2000" dirty="0" err="1" smtClean="0">
                <a:solidFill>
                  <a:srgbClr val="FF0000"/>
                </a:solidFill>
              </a:rPr>
              <a:t>digunakan</a:t>
            </a:r>
            <a:endParaRPr lang="id-ID" sz="1707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821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897428" y="172768"/>
            <a:ext cx="5359529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Struktur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Pemrograman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Arduino</a:t>
            </a:r>
            <a:endParaRPr lang="en-US" sz="2844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71" y="1082069"/>
            <a:ext cx="5161904" cy="53446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37409" y="857448"/>
            <a:ext cx="6762926" cy="3046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id-ID" sz="2400" dirty="0"/>
              <a:t>Program yang lengkap terdiri dari </a:t>
            </a:r>
          </a:p>
          <a:p>
            <a:pPr marL="487672" indent="-487672">
              <a:buAutoNum type="arabicPeriod"/>
            </a:pPr>
            <a:r>
              <a:rPr lang="id-ID" sz="2400" dirty="0"/>
              <a:t>Header Library 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Merupakan deklarasi dan setingan untuk library program yang di gunakan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Header ditulis diatas fungsi setup</a:t>
            </a:r>
            <a:r>
              <a:rPr lang="id-ID" sz="2400" dirty="0" smtClean="0"/>
              <a:t>()</a:t>
            </a:r>
            <a:endParaRPr lang="en-US" sz="2400" dirty="0" smtClean="0"/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penulisan</a:t>
            </a:r>
            <a:r>
              <a:rPr lang="en-US" sz="2400" dirty="0" smtClean="0"/>
              <a:t> :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const</a:t>
            </a:r>
            <a:r>
              <a:rPr lang="en-US" sz="2400" dirty="0" smtClean="0"/>
              <a:t> </a:t>
            </a:r>
            <a:r>
              <a:rPr lang="en-US" sz="2400" dirty="0" err="1" smtClean="0"/>
              <a:t>int</a:t>
            </a:r>
            <a:r>
              <a:rPr lang="en-US" sz="2400" dirty="0" smtClean="0"/>
              <a:t> LED 13</a:t>
            </a:r>
          </a:p>
          <a:p>
            <a:pPr marL="650230" lvl="1"/>
            <a:r>
              <a:rPr lang="en-US" sz="2400" dirty="0"/>
              <a:t> </a:t>
            </a:r>
            <a:r>
              <a:rPr lang="en-US" sz="2400" dirty="0" smtClean="0"/>
              <a:t>                #include &lt;</a:t>
            </a:r>
            <a:r>
              <a:rPr lang="en-US" sz="2400" dirty="0" err="1" smtClean="0"/>
              <a:t>LiquidCrystal.h</a:t>
            </a:r>
            <a:r>
              <a:rPr lang="en-US" sz="2400" dirty="0" smtClean="0"/>
              <a:t>&gt;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66263" y="1709623"/>
            <a:ext cx="3307537" cy="347777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8"/>
          <p:cNvSpPr/>
          <p:nvPr/>
        </p:nvSpPr>
        <p:spPr>
          <a:xfrm>
            <a:off x="182151" y="18892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4603" y="4114800"/>
            <a:ext cx="6762926" cy="30469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2.  </a:t>
            </a:r>
            <a:r>
              <a:rPr lang="id-ID" sz="2400" dirty="0" smtClean="0"/>
              <a:t>Fungsi </a:t>
            </a:r>
            <a:r>
              <a:rPr lang="id-ID" sz="2400" dirty="0"/>
              <a:t>Setup()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Fungsi setup di jalankan pertama kali ketika mikrokontroler hidup 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Setup digunakan utuk </a:t>
            </a:r>
            <a:r>
              <a:rPr lang="id-ID" sz="2400" dirty="0" smtClean="0"/>
              <a:t>menginisialisasi </a:t>
            </a:r>
            <a:r>
              <a:rPr lang="id-ID" sz="2400" dirty="0"/>
              <a:t>fungsi </a:t>
            </a:r>
            <a:r>
              <a:rPr lang="en-US" sz="2400" dirty="0" smtClean="0"/>
              <a:t>pin, </a:t>
            </a:r>
            <a:r>
              <a:rPr lang="en-US" sz="2400" dirty="0" err="1" smtClean="0"/>
              <a:t>komunikasi</a:t>
            </a:r>
            <a:r>
              <a:rPr lang="en-US" sz="2400" dirty="0" smtClean="0"/>
              <a:t> serial </a:t>
            </a:r>
            <a:r>
              <a:rPr lang="id-ID" sz="2400" dirty="0" smtClean="0"/>
              <a:t>dan </a:t>
            </a:r>
            <a:r>
              <a:rPr lang="id-ID" sz="2400" dirty="0"/>
              <a:t>variable </a:t>
            </a:r>
            <a:endParaRPr lang="en-US" sz="2400" dirty="0" smtClean="0"/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penulisan</a:t>
            </a:r>
            <a:r>
              <a:rPr lang="en-US" sz="2400" dirty="0" smtClean="0"/>
              <a:t> :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pinMode</a:t>
            </a:r>
            <a:r>
              <a:rPr lang="en-US" sz="2400" dirty="0" smtClean="0"/>
              <a:t> (LED, OUTPUT);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Serial.begin</a:t>
            </a:r>
            <a:r>
              <a:rPr lang="en-US" sz="2400" dirty="0" smtClean="0"/>
              <a:t> (9600);</a:t>
            </a:r>
            <a:endParaRPr lang="id-ID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141823" y="2909575"/>
            <a:ext cx="3436777" cy="2272025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1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560871" y="130267"/>
            <a:ext cx="7072274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Struktur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Pemrograman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Arduino</a:t>
            </a:r>
            <a:endParaRPr lang="en-US" sz="2844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60" y="890708"/>
            <a:ext cx="5560529" cy="57574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79570" y="489957"/>
            <a:ext cx="6393260" cy="304698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3. </a:t>
            </a:r>
            <a:r>
              <a:rPr lang="id-ID" sz="2400" dirty="0" smtClean="0"/>
              <a:t>Fungsi </a:t>
            </a:r>
            <a:r>
              <a:rPr lang="id-ID" sz="2400" dirty="0"/>
              <a:t>Loop()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Fungsi loop() di jalankan setelah Setup()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Fungsi loop() berisi kode program yang dijalankan berulang ulang terus menerus</a:t>
            </a:r>
            <a:r>
              <a:rPr lang="id-ID" sz="2400" dirty="0" smtClean="0"/>
              <a:t>.</a:t>
            </a:r>
            <a:endParaRPr lang="en-US" sz="2400" dirty="0"/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/>
              <a:t>p</a:t>
            </a:r>
            <a:r>
              <a:rPr lang="en-US" sz="2400" dirty="0" err="1" smtClean="0"/>
              <a:t>enulisan</a:t>
            </a:r>
            <a:r>
              <a:rPr lang="en-US" sz="2400" dirty="0" smtClean="0"/>
              <a:t> :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digitalWrite</a:t>
            </a:r>
            <a:r>
              <a:rPr lang="en-US" sz="2400" dirty="0"/>
              <a:t> </a:t>
            </a:r>
            <a:r>
              <a:rPr lang="en-US" sz="2400" dirty="0" smtClean="0"/>
              <a:t>(LED, HIGH)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delay(1000);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3419241" y="2453789"/>
            <a:ext cx="3083159" cy="178373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onut 8"/>
          <p:cNvSpPr/>
          <p:nvPr/>
        </p:nvSpPr>
        <p:spPr>
          <a:xfrm>
            <a:off x="182151" y="188924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79570" y="3769419"/>
            <a:ext cx="6343538" cy="34163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4. </a:t>
            </a:r>
            <a:r>
              <a:rPr lang="id-ID" sz="2400" dirty="0" smtClean="0"/>
              <a:t>Fungsi </a:t>
            </a:r>
            <a:r>
              <a:rPr lang="id-ID" sz="2400" dirty="0"/>
              <a:t>lainya</a:t>
            </a:r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id-ID" sz="2400" dirty="0"/>
              <a:t>Fungsi yang dibuat sendiri di deklarasikan di bawah loop() dan berisi kumpulan kode program untuk meringkas baris program</a:t>
            </a:r>
            <a:r>
              <a:rPr lang="id-ID" sz="2400" dirty="0" smtClean="0"/>
              <a:t>.</a:t>
            </a:r>
            <a:endParaRPr lang="en-US" sz="2400" dirty="0" smtClean="0"/>
          </a:p>
          <a:p>
            <a:pPr marL="1137902" lvl="1" indent="-487672">
              <a:buFont typeface="Wingdings" panose="05000000000000000000" pitchFamily="2" charset="2"/>
              <a:buChar char="Ø"/>
            </a:pPr>
            <a:r>
              <a:rPr lang="en-US" sz="2400" dirty="0" err="1" smtClean="0"/>
              <a:t>Contoh</a:t>
            </a:r>
            <a:r>
              <a:rPr lang="en-US" sz="2400" dirty="0" smtClean="0"/>
              <a:t> </a:t>
            </a:r>
            <a:r>
              <a:rPr lang="en-US" sz="2400" dirty="0" err="1" smtClean="0"/>
              <a:t>penulisan</a:t>
            </a:r>
            <a:r>
              <a:rPr lang="en-US" sz="2400" dirty="0" smtClean="0"/>
              <a:t> :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void </a:t>
            </a:r>
            <a:r>
              <a:rPr lang="en-US" sz="2400" dirty="0" err="1" smtClean="0"/>
              <a:t>nyalakanLED</a:t>
            </a:r>
            <a:r>
              <a:rPr lang="en-US" sz="2400" dirty="0" smtClean="0"/>
              <a:t> () {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dirty="0" err="1" smtClean="0"/>
              <a:t>digitalWrite</a:t>
            </a:r>
            <a:r>
              <a:rPr lang="en-US" sz="2400" dirty="0" smtClean="0"/>
              <a:t> (13, HIGH);</a:t>
            </a:r>
          </a:p>
          <a:p>
            <a:pPr marL="650230" lvl="1"/>
            <a:r>
              <a:rPr lang="en-US" sz="2400" dirty="0"/>
              <a:t>	</a:t>
            </a:r>
            <a:r>
              <a:rPr lang="en-US" sz="2400" dirty="0" smtClean="0"/>
              <a:t>	}</a:t>
            </a:r>
            <a:endParaRPr lang="id-ID" sz="2400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759200" y="5562600"/>
            <a:ext cx="2926098" cy="273150"/>
          </a:xfrm>
          <a:prstGeom prst="straightConnector1">
            <a:avLst/>
          </a:prstGeom>
          <a:ln w="1270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51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30870" y="50005"/>
            <a:ext cx="7072274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00" b="1" dirty="0" err="1">
                <a:solidFill>
                  <a:srgbClr val="000000"/>
                </a:solidFill>
                <a:latin typeface="+mn-lt"/>
              </a:rPr>
              <a:t>Tampilan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 di </a:t>
            </a:r>
            <a:r>
              <a:rPr lang="en-US" sz="2800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800" b="1" dirty="0">
                <a:solidFill>
                  <a:srgbClr val="000000"/>
                </a:solidFill>
                <a:latin typeface="+mn-lt"/>
              </a:rPr>
              <a:t>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400" y="666207"/>
            <a:ext cx="9829800" cy="628378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2547495" y="2316181"/>
            <a:ext cx="3233129" cy="95701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60"/>
          </a:p>
        </p:txBody>
      </p:sp>
      <p:sp>
        <p:nvSpPr>
          <p:cNvPr id="7" name="Rounded Rectangle 6"/>
          <p:cNvSpPr/>
          <p:nvPr/>
        </p:nvSpPr>
        <p:spPr>
          <a:xfrm>
            <a:off x="2547495" y="3328739"/>
            <a:ext cx="3233129" cy="957012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60"/>
          </a:p>
        </p:txBody>
      </p:sp>
      <p:sp>
        <p:nvSpPr>
          <p:cNvPr id="8" name="Rounded Rectangle 7"/>
          <p:cNvSpPr/>
          <p:nvPr/>
        </p:nvSpPr>
        <p:spPr>
          <a:xfrm>
            <a:off x="2547495" y="4214999"/>
            <a:ext cx="3233129" cy="118410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560"/>
          </a:p>
        </p:txBody>
      </p:sp>
      <p:sp>
        <p:nvSpPr>
          <p:cNvPr id="9" name="Line Callout 2 8"/>
          <p:cNvSpPr/>
          <p:nvPr/>
        </p:nvSpPr>
        <p:spPr>
          <a:xfrm flipH="1">
            <a:off x="394531" y="2576429"/>
            <a:ext cx="1157488" cy="673377"/>
          </a:xfrm>
          <a:prstGeom prst="borderCallout2">
            <a:avLst>
              <a:gd name="adj1" fmla="val 18750"/>
              <a:gd name="adj2" fmla="val -8333"/>
              <a:gd name="adj3" fmla="val 912"/>
              <a:gd name="adj4" fmla="val -32067"/>
              <a:gd name="adj5" fmla="val 1272"/>
              <a:gd name="adj6" fmla="val -87234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707" dirty="0">
                <a:solidFill>
                  <a:srgbClr val="FF0000"/>
                </a:solidFill>
              </a:rPr>
              <a:t>Library Header</a:t>
            </a:r>
          </a:p>
        </p:txBody>
      </p:sp>
      <p:sp>
        <p:nvSpPr>
          <p:cNvPr id="10" name="Line Callout 2 9"/>
          <p:cNvSpPr/>
          <p:nvPr/>
        </p:nvSpPr>
        <p:spPr>
          <a:xfrm flipH="1">
            <a:off x="394531" y="3957215"/>
            <a:ext cx="1157488" cy="673377"/>
          </a:xfrm>
          <a:prstGeom prst="borderCallout2">
            <a:avLst>
              <a:gd name="adj1" fmla="val 18750"/>
              <a:gd name="adj2" fmla="val -8333"/>
              <a:gd name="adj3" fmla="val 912"/>
              <a:gd name="adj4" fmla="val -32067"/>
              <a:gd name="adj5" fmla="val 1272"/>
              <a:gd name="adj6" fmla="val -87234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707" dirty="0">
                <a:solidFill>
                  <a:srgbClr val="FF0000"/>
                </a:solidFill>
              </a:rPr>
              <a:t>Fungsi Setup()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394531" y="5317441"/>
            <a:ext cx="1157488" cy="673377"/>
          </a:xfrm>
          <a:prstGeom prst="borderCallout2">
            <a:avLst>
              <a:gd name="adj1" fmla="val 18750"/>
              <a:gd name="adj2" fmla="val -8333"/>
              <a:gd name="adj3" fmla="val 912"/>
              <a:gd name="adj4" fmla="val -32067"/>
              <a:gd name="adj5" fmla="val 1272"/>
              <a:gd name="adj6" fmla="val -87234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707" dirty="0">
                <a:solidFill>
                  <a:srgbClr val="FF0000"/>
                </a:solidFill>
              </a:rPr>
              <a:t>Fungsi Loop()</a:t>
            </a:r>
          </a:p>
        </p:txBody>
      </p:sp>
      <p:sp>
        <p:nvSpPr>
          <p:cNvPr id="13" name="Donut 12"/>
          <p:cNvSpPr/>
          <p:nvPr/>
        </p:nvSpPr>
        <p:spPr>
          <a:xfrm>
            <a:off x="182151" y="228131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17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27241" y="183490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IDE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5605" y="738123"/>
            <a:ext cx="6429009" cy="650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686354" indent="-487672">
              <a:buClr>
                <a:srgbClr val="000000"/>
              </a:buClr>
              <a:buSzPct val="100000"/>
              <a:buFont typeface="+mj-lt"/>
              <a:buAutoNum type="alphaUcPeriod"/>
            </a:pP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Satu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Baris</a:t>
            </a:r>
            <a:endParaRPr lang="en-US" sz="2560" b="1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22215" y="1236048"/>
            <a:ext cx="11664796" cy="1537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membuat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catatan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baris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kode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kita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buat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tidak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dieksekusi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tidak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termasuk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kode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program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satu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baris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diawali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//</a:t>
            </a:r>
          </a:p>
          <a:p>
            <a:pPr marL="198681" indent="0"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/>
          <a:srcRect l="28232" t="31010" r="16086" b="23798"/>
          <a:stretch/>
        </p:blipFill>
        <p:spPr>
          <a:xfrm>
            <a:off x="3073400" y="2667000"/>
            <a:ext cx="9328651" cy="42567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2" name="Line Callout 2 21"/>
          <p:cNvSpPr/>
          <p:nvPr/>
        </p:nvSpPr>
        <p:spPr>
          <a:xfrm flipH="1">
            <a:off x="363435" y="3301209"/>
            <a:ext cx="1616708" cy="541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6990"/>
              <a:gd name="adj5" fmla="val 19853"/>
              <a:gd name="adj6" fmla="val -89877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560" dirty="0">
                <a:solidFill>
                  <a:srgbClr val="FF0000"/>
                </a:solidFill>
              </a:rPr>
              <a:t>Komentar</a:t>
            </a:r>
          </a:p>
        </p:txBody>
      </p:sp>
      <p:sp>
        <p:nvSpPr>
          <p:cNvPr id="23" name="Line Callout 2 22"/>
          <p:cNvSpPr/>
          <p:nvPr/>
        </p:nvSpPr>
        <p:spPr>
          <a:xfrm flipH="1">
            <a:off x="456510" y="4524448"/>
            <a:ext cx="1616708" cy="541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6990"/>
              <a:gd name="adj5" fmla="val -65070"/>
              <a:gd name="adj6" fmla="val -105965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560" dirty="0">
                <a:solidFill>
                  <a:srgbClr val="FF0000"/>
                </a:solidFill>
              </a:rPr>
              <a:t>Komentar</a:t>
            </a:r>
          </a:p>
        </p:txBody>
      </p:sp>
      <p:sp>
        <p:nvSpPr>
          <p:cNvPr id="24" name="Line Callout 2 23"/>
          <p:cNvSpPr/>
          <p:nvPr/>
        </p:nvSpPr>
        <p:spPr>
          <a:xfrm flipH="1">
            <a:off x="485539" y="5943600"/>
            <a:ext cx="1616708" cy="54186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6990"/>
              <a:gd name="adj5" fmla="val -65070"/>
              <a:gd name="adj6" fmla="val -105965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2560" dirty="0">
                <a:solidFill>
                  <a:srgbClr val="FF0000"/>
                </a:solidFill>
              </a:rPr>
              <a:t>Komentar</a:t>
            </a:r>
          </a:p>
        </p:txBody>
      </p:sp>
      <p:sp>
        <p:nvSpPr>
          <p:cNvPr id="9" name="Donut 8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28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45384" y="121920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44" b="1" dirty="0" err="1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2844" b="1" dirty="0">
                <a:solidFill>
                  <a:srgbClr val="000000"/>
                </a:solidFill>
                <a:latin typeface="+mn-lt"/>
              </a:rPr>
              <a:t> IDE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25605" y="738123"/>
            <a:ext cx="6429009" cy="62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686354" indent="-487672">
              <a:buClr>
                <a:srgbClr val="000000"/>
              </a:buClr>
              <a:buSzPct val="100000"/>
              <a:buFont typeface="+mj-lt"/>
              <a:buAutoNum type="alphaUcPeriod" startAt="2"/>
            </a:pP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560" b="1" dirty="0">
                <a:solidFill>
                  <a:srgbClr val="000000"/>
                </a:solidFill>
                <a:latin typeface="+mn-lt"/>
              </a:rPr>
              <a:t> Multi </a:t>
            </a:r>
            <a:r>
              <a:rPr lang="en-US" sz="2560" b="1" dirty="0" err="1">
                <a:solidFill>
                  <a:srgbClr val="000000"/>
                </a:solidFill>
                <a:latin typeface="+mn-lt"/>
              </a:rPr>
              <a:t>Baris</a:t>
            </a:r>
            <a:endParaRPr lang="en-US" sz="2560" b="1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r>
              <a:rPr lang="en-US" sz="2560" b="1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892964" y="1206532"/>
            <a:ext cx="11664796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276" dirty="0" err="1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komentar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satu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baris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diawali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/*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diakhiri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*/</a:t>
            </a:r>
          </a:p>
          <a:p>
            <a:pPr marL="198681" indent="0"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8232" t="13894" r="15978" b="4567"/>
          <a:stretch/>
        </p:blipFill>
        <p:spPr>
          <a:xfrm>
            <a:off x="4430289" y="1747520"/>
            <a:ext cx="8127471" cy="5339810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 flipH="1">
            <a:off x="267003" y="3752113"/>
            <a:ext cx="1882987" cy="55396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6990"/>
              <a:gd name="adj5" fmla="val -7277"/>
              <a:gd name="adj6" fmla="val -139286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707" dirty="0">
                <a:solidFill>
                  <a:srgbClr val="FF0000"/>
                </a:solidFill>
              </a:rPr>
              <a:t>Komentar</a:t>
            </a:r>
          </a:p>
          <a:p>
            <a:pPr algn="ctr"/>
            <a:r>
              <a:rPr lang="id-ID" sz="1707" dirty="0">
                <a:solidFill>
                  <a:srgbClr val="FF0000"/>
                </a:solidFill>
              </a:rPr>
              <a:t>Multi baris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425605" y="5304353"/>
            <a:ext cx="1772355" cy="52703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56990"/>
              <a:gd name="adj5" fmla="val -50116"/>
              <a:gd name="adj6" fmla="val -150271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707" dirty="0">
                <a:solidFill>
                  <a:srgbClr val="FF0000"/>
                </a:solidFill>
              </a:rPr>
              <a:t>Komentar</a:t>
            </a:r>
          </a:p>
          <a:p>
            <a:pPr algn="ctr"/>
            <a:r>
              <a:rPr lang="id-ID" sz="1707" dirty="0">
                <a:solidFill>
                  <a:srgbClr val="FF0000"/>
                </a:solidFill>
              </a:rPr>
              <a:t>Multi baris</a:t>
            </a:r>
          </a:p>
        </p:txBody>
      </p:sp>
      <p:sp>
        <p:nvSpPr>
          <p:cNvPr id="8" name="Donut 7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7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939800" y="75892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Informasi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Tambahan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800" b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1092200" y="1259755"/>
            <a:ext cx="11122262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SzPct val="100000"/>
              <a:buNone/>
            </a:pP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1.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Menandai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blok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suatu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fungsi</a:t>
            </a:r>
            <a:endParaRPr lang="en-US" sz="2276" dirty="0" smtClean="0">
              <a:solidFill>
                <a:srgbClr val="000000"/>
              </a:solidFill>
              <a:latin typeface="+mn-lt"/>
            </a:endParaRPr>
          </a:p>
          <a:p>
            <a:pPr marL="139700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sp>
        <p:nvSpPr>
          <p:cNvPr id="8" name="Donut 7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5538" y="744724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713031" indent="-514350">
              <a:buClr>
                <a:srgbClr val="000000"/>
              </a:buClr>
              <a:buSzPct val="100000"/>
              <a:buFont typeface="+mj-lt"/>
              <a:buAutoNum type="alphaUcPeriod"/>
            </a:pP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Kurung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Kurawal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{   }</a:t>
            </a:r>
            <a:endParaRPr lang="en-US" sz="24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5600" y="1906005"/>
            <a:ext cx="4273749" cy="10986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1107049" y="3158505"/>
            <a:ext cx="5935582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SzPct val="100000"/>
              <a:buNone/>
            </a:pP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2.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Menandai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struktur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control (if, for, while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dll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99" y="3937780"/>
            <a:ext cx="4749743" cy="14724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5145" y="3852394"/>
            <a:ext cx="4231655" cy="15578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921000" y="5656692"/>
            <a:ext cx="8763001" cy="1372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 smtClean="0"/>
              <a:t>Note !!!</a:t>
            </a:r>
          </a:p>
          <a:p>
            <a:r>
              <a:rPr lang="en-US" sz="2400" i="1" dirty="0" err="1" smtClean="0"/>
              <a:t>Pastikan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penulisan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suatu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fungsi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dengan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tanda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kurung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kurawal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buka</a:t>
            </a:r>
            <a:r>
              <a:rPr lang="en-US" sz="2400" i="1" dirty="0" smtClean="0"/>
              <a:t> { </a:t>
            </a:r>
            <a:r>
              <a:rPr lang="en-US" sz="2400" i="1" dirty="0" err="1" smtClean="0"/>
              <a:t>dan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tanda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kurung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kurawal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tutup</a:t>
            </a:r>
            <a:r>
              <a:rPr lang="en-US" sz="2400" i="1" dirty="0" smtClean="0"/>
              <a:t> } </a:t>
            </a:r>
            <a:r>
              <a:rPr lang="en-US" sz="2400" i="1" dirty="0" err="1" smtClean="0"/>
              <a:t>secara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berpasangan</a:t>
            </a:r>
            <a:endParaRPr lang="en-US" sz="2400" i="1" dirty="0" smtClean="0"/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1140644" y="5610202"/>
            <a:ext cx="1247261" cy="13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6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45384" y="121920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Informasi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Tambahan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800" b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Donut 7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35000" y="716589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B.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Penggunaan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Short Key </a:t>
            </a:r>
            <a:endParaRPr lang="en-US" sz="2400" b="1" dirty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32110"/>
              </p:ext>
            </p:extLst>
          </p:nvPr>
        </p:nvGraphicFramePr>
        <p:xfrm>
          <a:off x="1315415" y="1354324"/>
          <a:ext cx="6413319" cy="579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6232"/>
                <a:gridCol w="1679519"/>
                <a:gridCol w="283756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Fungsi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Windows/Linux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Mac OS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Skecth</a:t>
                      </a:r>
                      <a:r>
                        <a:rPr lang="en-US" sz="2000" baseline="0" dirty="0" smtClean="0"/>
                        <a:t> </a:t>
                      </a:r>
                      <a:r>
                        <a:rPr lang="en-US" sz="2000" baseline="0" dirty="0" err="1" smtClean="0"/>
                        <a:t>baru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N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Buka</a:t>
                      </a:r>
                      <a:r>
                        <a:rPr lang="en-US" sz="2000" dirty="0" smtClean="0"/>
                        <a:t> sketch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O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O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Simpan</a:t>
                      </a:r>
                      <a:r>
                        <a:rPr lang="en-US" sz="2000" dirty="0" smtClean="0"/>
                        <a:t> sketch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S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S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Verifiy</a:t>
                      </a:r>
                      <a:r>
                        <a:rPr lang="en-US" sz="2000" dirty="0" smtClean="0"/>
                        <a:t>/Compile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+ R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Upload </a:t>
                      </a:r>
                      <a:r>
                        <a:rPr lang="en-US" sz="2000" dirty="0" err="1" smtClean="0"/>
                        <a:t>ke</a:t>
                      </a:r>
                      <a:r>
                        <a:rPr lang="en-US" sz="2000" dirty="0" smtClean="0"/>
                        <a:t> Board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U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+ U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Auto Format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T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Monitor Serial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</a:t>
                      </a:r>
                      <a:r>
                        <a:rPr lang="en-US" sz="2000" baseline="0" dirty="0" smtClean="0"/>
                        <a:t> + Shift + 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baseline="0" dirty="0" smtClean="0"/>
                        <a:t> + Shift + M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Plotter Serial 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Shift + 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Shift + L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Komentar</a:t>
                      </a:r>
                      <a:r>
                        <a:rPr lang="en-US" sz="2000" dirty="0" smtClean="0"/>
                        <a:t>/</a:t>
                      </a:r>
                    </a:p>
                    <a:p>
                      <a:pPr algn="ctr"/>
                      <a:r>
                        <a:rPr lang="en-US" sz="2000" dirty="0" err="1" smtClean="0"/>
                        <a:t>Unkomentar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/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/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Cari</a:t>
                      </a:r>
                      <a:r>
                        <a:rPr lang="en-US" sz="2000" dirty="0" smtClean="0"/>
                        <a:t> kata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F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F</a:t>
                      </a:r>
                      <a:endParaRPr lang="en-US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Ganti</a:t>
                      </a:r>
                      <a:r>
                        <a:rPr lang="en-US" sz="2000" dirty="0" smtClean="0"/>
                        <a:t> kata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Ctrl + 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Cmd</a:t>
                      </a:r>
                      <a:r>
                        <a:rPr lang="en-US" sz="2000" dirty="0" smtClean="0"/>
                        <a:t> + H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8324166" y="2936632"/>
            <a:ext cx="4191001" cy="1372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 smtClean="0"/>
              <a:t>Note !!!</a:t>
            </a:r>
          </a:p>
          <a:p>
            <a:r>
              <a:rPr lang="en-US" sz="2400" i="1" dirty="0" err="1" smtClean="0"/>
              <a:t>Selalu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gunakan</a:t>
            </a:r>
            <a:r>
              <a:rPr lang="en-US" sz="2400" i="1" dirty="0" smtClean="0"/>
              <a:t> Ctrl + T, </a:t>
            </a:r>
            <a:r>
              <a:rPr lang="en-US" sz="2400" i="1" dirty="0" err="1" smtClean="0"/>
              <a:t>setelah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penulisan</a:t>
            </a:r>
            <a:r>
              <a:rPr lang="en-US" sz="2400" i="1" dirty="0" smtClean="0"/>
              <a:t> program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9806">
            <a:off x="8865086" y="1373582"/>
            <a:ext cx="1247261" cy="131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5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45384" y="121920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Informasi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Tambahan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800" b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Donut 7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85538" y="738122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C. 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Tanda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Titik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Koma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;</a:t>
            </a:r>
            <a:endParaRPr lang="en-US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4929" y="3215676"/>
            <a:ext cx="4191001" cy="1372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 smtClean="0"/>
              <a:t>Note !!!</a:t>
            </a:r>
          </a:p>
          <a:p>
            <a:r>
              <a:rPr lang="en-US" sz="2400" i="1" dirty="0" err="1" smtClean="0"/>
              <a:t>Pastikan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penulisan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tanda</a:t>
            </a:r>
            <a:r>
              <a:rPr lang="en-US" sz="2400" i="1" dirty="0" smtClean="0"/>
              <a:t> ; </a:t>
            </a:r>
            <a:r>
              <a:rPr lang="en-US" sz="2400" i="1" dirty="0" err="1" smtClean="0"/>
              <a:t>pada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akhir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setiap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perintah</a:t>
            </a:r>
            <a:endParaRPr lang="en-US" sz="2400" i="1" dirty="0" smtClean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9806">
            <a:off x="7317719" y="1873177"/>
            <a:ext cx="1247261" cy="131445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939800" y="1255496"/>
            <a:ext cx="10439400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Berfungsi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mengakhiri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sebuah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pernyataan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(statement)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dalam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sketch program</a:t>
            </a:r>
          </a:p>
          <a:p>
            <a:pPr marL="139700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702" y="2248340"/>
            <a:ext cx="3812196" cy="11018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8600" y="5966825"/>
            <a:ext cx="5034289" cy="929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244600" y="1645965"/>
            <a:ext cx="4267200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SzPct val="100000"/>
              <a:buNone/>
            </a:pP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Contoh</a:t>
            </a:r>
            <a:r>
              <a:rPr lang="en-US" sz="240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400" i="1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benar</a:t>
            </a:r>
            <a:endParaRPr lang="en-US" sz="2400" i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68828" y="5404130"/>
            <a:ext cx="4267200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SzPct val="100000"/>
              <a:buNone/>
            </a:pP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Contoh</a:t>
            </a:r>
            <a:r>
              <a:rPr lang="en-US" sz="2400" i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400" i="1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400" i="1" dirty="0" err="1" smtClean="0">
                <a:solidFill>
                  <a:srgbClr val="000000"/>
                </a:solidFill>
                <a:latin typeface="+mn-lt"/>
              </a:rPr>
              <a:t>salah</a:t>
            </a:r>
            <a:endParaRPr lang="en-US" sz="2400" i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7659" y="3470514"/>
            <a:ext cx="4623627" cy="1055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972515" y="4646700"/>
            <a:ext cx="7099120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Tidak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dipakai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setelah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diikuti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blok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kurung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kurawal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{}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atau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struktur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blok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79591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759898" y="291075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None/>
            </a:pP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Informasi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800" b="1" u="sng" dirty="0" err="1" smtClean="0">
                <a:solidFill>
                  <a:srgbClr val="000000"/>
                </a:solidFill>
                <a:latin typeface="+mn-lt"/>
              </a:rPr>
              <a:t>Tambahan</a:t>
            </a:r>
            <a:r>
              <a:rPr lang="en-US" sz="2800" b="1" u="sng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800" b="1" u="sng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Donut 7"/>
          <p:cNvSpPr/>
          <p:nvPr/>
        </p:nvSpPr>
        <p:spPr>
          <a:xfrm>
            <a:off x="211179" y="199645"/>
            <a:ext cx="548719" cy="58389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567209" y="1008376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D.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bersifat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Case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Sensitif</a:t>
            </a:r>
            <a:endParaRPr lang="en-US" sz="2400" b="1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274929" y="3215676"/>
            <a:ext cx="4191001" cy="1372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i="1" dirty="0" smtClean="0"/>
              <a:t>Note !!!</a:t>
            </a:r>
          </a:p>
          <a:p>
            <a:r>
              <a:rPr lang="en-US" sz="2400" i="1" dirty="0" err="1" smtClean="0"/>
              <a:t>Pastikan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penulisan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tanda</a:t>
            </a:r>
            <a:r>
              <a:rPr lang="en-US" sz="2400" i="1" dirty="0" smtClean="0"/>
              <a:t> ; </a:t>
            </a:r>
            <a:r>
              <a:rPr lang="en-US" sz="2400" i="1" dirty="0" err="1" smtClean="0"/>
              <a:t>pada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akhir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setiap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perintah</a:t>
            </a:r>
            <a:endParaRPr lang="en-US" sz="2400" i="1" dirty="0" smtClean="0"/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19806">
            <a:off x="7317719" y="1873177"/>
            <a:ext cx="1247261" cy="131445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021471" y="1525750"/>
            <a:ext cx="11526130" cy="540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huruf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besar</a:t>
            </a:r>
            <a:r>
              <a:rPr lang="en-US" sz="2276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huruf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kecil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perlu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diperhatikan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, agar program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dapat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berjalan</a:t>
            </a:r>
            <a:endParaRPr lang="en-US" sz="2276" dirty="0" smtClean="0">
              <a:solidFill>
                <a:srgbClr val="000000"/>
              </a:solidFill>
              <a:latin typeface="+mn-lt"/>
            </a:endParaRPr>
          </a:p>
          <a:p>
            <a:pPr marL="139700" indent="0">
              <a:buClr>
                <a:srgbClr val="000000"/>
              </a:buClr>
              <a:buNone/>
            </a:pPr>
            <a:endParaRPr lang="en-US" sz="2276" dirty="0">
              <a:solidFill>
                <a:srgbClr val="000000"/>
              </a:solidFill>
              <a:latin typeface="+mn-lt"/>
            </a:endParaRPr>
          </a:p>
          <a:p>
            <a:pPr marL="198681" indent="0">
              <a:buClr>
                <a:srgbClr val="000000"/>
              </a:buClr>
              <a:buNone/>
            </a:pPr>
            <a:r>
              <a:rPr lang="en-US" sz="2276" dirty="0">
                <a:solidFill>
                  <a:srgbClr val="000000"/>
                </a:solidFill>
                <a:latin typeface="+mn-lt"/>
              </a:rPr>
              <a:t>              	 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058594" y="3791380"/>
            <a:ext cx="7099120" cy="59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Nama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variable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sebaiknya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menggambarkan</a:t>
            </a:r>
            <a:r>
              <a:rPr lang="en-US" sz="2276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276" dirty="0" err="1" smtClean="0">
                <a:solidFill>
                  <a:srgbClr val="000000"/>
                </a:solidFill>
                <a:latin typeface="+mn-lt"/>
              </a:rPr>
              <a:t>fungsinya</a:t>
            </a:r>
            <a:endParaRPr lang="en-US" sz="2276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757" y="2167838"/>
            <a:ext cx="5039428" cy="9145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539076" y="3276033"/>
            <a:ext cx="7553382" cy="616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0027" tIns="130027" rIns="130027" bIns="130027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98681" indent="0">
              <a:buClr>
                <a:srgbClr val="000000"/>
              </a:buClr>
              <a:buSzPct val="100000"/>
              <a:buNone/>
            </a:pP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E.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nama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variable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4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+mn-lt"/>
              </a:rPr>
              <a:t>jelas</a:t>
            </a:r>
            <a:endParaRPr lang="en-US" sz="2400" b="1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917" y="4468291"/>
            <a:ext cx="6040072" cy="8363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257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1584" y="2285999"/>
            <a:ext cx="9278884" cy="4272103"/>
            <a:chOff x="0" y="0"/>
            <a:chExt cx="26988076" cy="124256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6988077" cy="12425615"/>
            </a:xfrm>
            <a:custGeom>
              <a:avLst/>
              <a:gdLst/>
              <a:ahLst/>
              <a:cxnLst/>
              <a:rect l="l" t="t" r="r" b="b"/>
              <a:pathLst>
                <a:path w="26988077" h="12425615">
                  <a:moveTo>
                    <a:pt x="26863616" y="59690"/>
                  </a:moveTo>
                  <a:cubicBezTo>
                    <a:pt x="26899177" y="59690"/>
                    <a:pt x="26928387" y="88900"/>
                    <a:pt x="26928387" y="124460"/>
                  </a:cubicBezTo>
                  <a:lnTo>
                    <a:pt x="26928387" y="12301155"/>
                  </a:lnTo>
                  <a:cubicBezTo>
                    <a:pt x="26928387" y="12336715"/>
                    <a:pt x="26899177" y="12365925"/>
                    <a:pt x="26863616" y="12365925"/>
                  </a:cubicBezTo>
                  <a:lnTo>
                    <a:pt x="124460" y="12365925"/>
                  </a:lnTo>
                  <a:cubicBezTo>
                    <a:pt x="88900" y="12365925"/>
                    <a:pt x="59690" y="12336715"/>
                    <a:pt x="59690" y="12301155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6863616" y="59690"/>
                  </a:lnTo>
                  <a:moveTo>
                    <a:pt x="2686361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301155"/>
                  </a:lnTo>
                  <a:cubicBezTo>
                    <a:pt x="0" y="12369735"/>
                    <a:pt x="55880" y="12425615"/>
                    <a:pt x="124460" y="12425615"/>
                  </a:cubicBezTo>
                  <a:lnTo>
                    <a:pt x="26863616" y="12425615"/>
                  </a:lnTo>
                  <a:cubicBezTo>
                    <a:pt x="26932195" y="12425615"/>
                    <a:pt x="26988077" y="12369735"/>
                    <a:pt x="26988077" y="12301155"/>
                  </a:cubicBezTo>
                  <a:lnTo>
                    <a:pt x="26988077" y="124460"/>
                  </a:lnTo>
                  <a:cubicBezTo>
                    <a:pt x="26988077" y="55880"/>
                    <a:pt x="26932195" y="0"/>
                    <a:pt x="26863616" y="0"/>
                  </a:cubicBezTo>
                  <a:close/>
                </a:path>
              </a:pathLst>
            </a:custGeom>
            <a:solidFill>
              <a:srgbClr val="06526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863600" y="487189"/>
            <a:ext cx="10386836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4800"/>
              </a:lnSpc>
              <a:spcBef>
                <a:spcPct val="0"/>
              </a:spcBef>
            </a:pP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Contoh</a:t>
            </a:r>
            <a:r>
              <a:rPr lang="en-US" sz="4000" b="1" dirty="0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Penerapan</a:t>
            </a:r>
            <a:r>
              <a:rPr lang="en-US" sz="4000" b="1" dirty="0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 Embedded System </a:t>
            </a: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dalam</a:t>
            </a:r>
            <a:r>
              <a:rPr lang="en-US" sz="4000" b="1" dirty="0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Kehidupan</a:t>
            </a:r>
            <a:r>
              <a:rPr lang="en-US" sz="4000" b="1" dirty="0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Sehari</a:t>
            </a:r>
            <a:r>
              <a:rPr lang="en-US" sz="4000" b="1" dirty="0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 - </a:t>
            </a:r>
            <a:r>
              <a:rPr lang="en-US" sz="4000" b="1" dirty="0" err="1" smtClean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rPr>
              <a:t>hari</a:t>
            </a:r>
            <a:endParaRPr lang="en-US" sz="4000" b="1" u="none" dirty="0">
              <a:solidFill>
                <a:srgbClr val="062C3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237" y="2651262"/>
            <a:ext cx="2070100" cy="13725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861" y="2651262"/>
            <a:ext cx="1550290" cy="15502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3276" y="2716232"/>
            <a:ext cx="1379607" cy="13796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8351" y="4734089"/>
            <a:ext cx="1923184" cy="14039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1191" y="4592699"/>
            <a:ext cx="1778890" cy="17788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8602" y="4924119"/>
            <a:ext cx="2258088" cy="10239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200" y="609600"/>
            <a:ext cx="4495800" cy="62433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181100"/>
            <a:ext cx="6270458" cy="4495800"/>
          </a:xfrm>
          <a:prstGeom prst="rect">
            <a:avLst/>
          </a:prstGeom>
        </p:spPr>
      </p:pic>
      <p:sp>
        <p:nvSpPr>
          <p:cNvPr id="26" name="Striped Right Arrow 25"/>
          <p:cNvSpPr/>
          <p:nvPr/>
        </p:nvSpPr>
        <p:spPr>
          <a:xfrm>
            <a:off x="303129" y="6624384"/>
            <a:ext cx="7239000" cy="457200"/>
          </a:xfrm>
          <a:prstGeom prst="stripedRightArrow">
            <a:avLst/>
          </a:prstGeom>
          <a:solidFill>
            <a:srgbClr val="FFCC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230050" y="840305"/>
            <a:ext cx="6280176" cy="5852160"/>
            <a:chOff x="0" y="0"/>
            <a:chExt cx="18266191" cy="17021287"/>
          </a:xfrm>
          <a:solidFill>
            <a:schemeClr val="accent1"/>
          </a:solidFill>
        </p:grpSpPr>
        <p:sp>
          <p:nvSpPr>
            <p:cNvPr id="3" name="Freeform 3"/>
            <p:cNvSpPr/>
            <p:nvPr/>
          </p:nvSpPr>
          <p:spPr>
            <a:xfrm>
              <a:off x="0" y="0"/>
              <a:ext cx="18266190" cy="17021287"/>
            </a:xfrm>
            <a:custGeom>
              <a:avLst/>
              <a:gdLst/>
              <a:ahLst/>
              <a:cxnLst/>
              <a:rect l="l" t="t" r="r" b="b"/>
              <a:pathLst>
                <a:path w="18266190" h="17021287">
                  <a:moveTo>
                    <a:pt x="18141731" y="59690"/>
                  </a:moveTo>
                  <a:cubicBezTo>
                    <a:pt x="18177290" y="59690"/>
                    <a:pt x="18206501" y="88900"/>
                    <a:pt x="18206501" y="124460"/>
                  </a:cubicBezTo>
                  <a:lnTo>
                    <a:pt x="18206501" y="16896826"/>
                  </a:lnTo>
                  <a:cubicBezTo>
                    <a:pt x="18206501" y="16932387"/>
                    <a:pt x="18177290" y="16961597"/>
                    <a:pt x="18141731" y="16961597"/>
                  </a:cubicBezTo>
                  <a:lnTo>
                    <a:pt x="124460" y="16961597"/>
                  </a:lnTo>
                  <a:cubicBezTo>
                    <a:pt x="88900" y="16961597"/>
                    <a:pt x="59690" y="16932387"/>
                    <a:pt x="59690" y="1689682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141731" y="59690"/>
                  </a:lnTo>
                  <a:moveTo>
                    <a:pt x="1814173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6896826"/>
                  </a:lnTo>
                  <a:cubicBezTo>
                    <a:pt x="0" y="16965406"/>
                    <a:pt x="55880" y="17021287"/>
                    <a:pt x="124460" y="17021287"/>
                  </a:cubicBezTo>
                  <a:lnTo>
                    <a:pt x="18141731" y="17021287"/>
                  </a:lnTo>
                  <a:cubicBezTo>
                    <a:pt x="18210310" y="17021287"/>
                    <a:pt x="18266190" y="16965406"/>
                    <a:pt x="18266190" y="16896826"/>
                  </a:cubicBezTo>
                  <a:lnTo>
                    <a:pt x="18266190" y="124460"/>
                  </a:lnTo>
                  <a:cubicBezTo>
                    <a:pt x="18266190" y="55880"/>
                    <a:pt x="18210310" y="0"/>
                    <a:pt x="18141731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7" name="Group 7"/>
          <p:cNvGrpSpPr/>
          <p:nvPr/>
        </p:nvGrpSpPr>
        <p:grpSpPr>
          <a:xfrm>
            <a:off x="649514" y="506060"/>
            <a:ext cx="5694680" cy="1486467"/>
            <a:chOff x="15508" y="570090"/>
            <a:chExt cx="6084701" cy="2196072"/>
          </a:xfrm>
        </p:grpSpPr>
        <p:sp>
          <p:nvSpPr>
            <p:cNvPr id="8" name="TextBox 8"/>
            <p:cNvSpPr txBox="1"/>
            <p:nvPr/>
          </p:nvSpPr>
          <p:spPr>
            <a:xfrm>
              <a:off x="15508" y="570090"/>
              <a:ext cx="6084701" cy="21960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599"/>
                </a:lnSpc>
              </a:pPr>
              <a:r>
                <a:rPr lang="en-US" sz="4800" b="1" dirty="0" err="1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Mikrokontroller</a:t>
              </a:r>
              <a:r>
                <a:rPr lang="en-US" sz="4800" b="1" dirty="0" smtClean="0">
                  <a:solidFill>
                    <a:srgbClr val="062C3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 </a:t>
              </a:r>
              <a:endParaRPr lang="en-US" sz="4800" b="1" dirty="0">
                <a:solidFill>
                  <a:srgbClr val="062C30"/>
                </a:solidFill>
                <a:latin typeface="Inter Bold"/>
                <a:ea typeface="Inter Bold"/>
                <a:cs typeface="Inter Bold"/>
                <a:sym typeface="Inter Bold"/>
              </a:endParaRP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5508" y="1848819"/>
              <a:ext cx="3042350" cy="0"/>
            </a:xfrm>
            <a:prstGeom prst="line">
              <a:avLst/>
            </a:prstGeom>
            <a:ln w="12700" cap="flat">
              <a:solidFill>
                <a:srgbClr val="062C3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888" y="1154950"/>
            <a:ext cx="5878499" cy="5175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9"/>
          <p:cNvSpPr txBox="1"/>
          <p:nvPr/>
        </p:nvSpPr>
        <p:spPr>
          <a:xfrm>
            <a:off x="333476" y="1698327"/>
            <a:ext cx="5694680" cy="39754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079"/>
              </a:lnSpc>
              <a:buFont typeface="Wingdings" panose="05000000000000000000" pitchFamily="2" charset="2"/>
              <a:buChar char="ü"/>
            </a:pP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Sebuah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chip yang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berbentuk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IC yang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berfungsi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untuk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menjalankan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proses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kerja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tertentu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sesuai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dengan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program yang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dimuat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didalamnya</a:t>
            </a:r>
            <a:endParaRPr lang="en-US" sz="2199" dirty="0" smtClean="0">
              <a:solidFill>
                <a:srgbClr val="3838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3079"/>
              </a:lnSpc>
              <a:buFont typeface="Wingdings" panose="05000000000000000000" pitchFamily="2" charset="2"/>
              <a:buChar char="ü"/>
            </a:pP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Terdri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dari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prosesor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,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memori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, I/O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unit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pendukung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lainnya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yang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sudah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terintegrasi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didalamnya</a:t>
            </a:r>
            <a:endParaRPr lang="en-US" sz="2199" dirty="0" smtClean="0">
              <a:solidFill>
                <a:srgbClr val="383838"/>
              </a:solidFill>
              <a:latin typeface="Inter"/>
              <a:ea typeface="Inter"/>
              <a:cs typeface="Inter"/>
              <a:sym typeface="Inter"/>
            </a:endParaRPr>
          </a:p>
          <a:p>
            <a:pPr marL="342900" indent="-342900" algn="l">
              <a:lnSpc>
                <a:spcPts val="3079"/>
              </a:lnSpc>
              <a:buFont typeface="Wingdings" panose="05000000000000000000" pitchFamily="2" charset="2"/>
              <a:buChar char="ü"/>
            </a:pP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Kelebihan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utama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yaitu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ketersediaan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RAM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dan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peralatan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IO,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sehingga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ukuran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board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menjadi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lebih</a:t>
            </a:r>
            <a:r>
              <a:rPr lang="en-US" sz="2199" dirty="0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199" dirty="0" err="1" smtClean="0">
                <a:solidFill>
                  <a:srgbClr val="383838"/>
                </a:solidFill>
                <a:latin typeface="Inter"/>
                <a:ea typeface="Inter"/>
                <a:cs typeface="Inter"/>
                <a:sym typeface="Inter"/>
              </a:rPr>
              <a:t>ringkas</a:t>
            </a:r>
            <a:endParaRPr lang="en-US" sz="2199" dirty="0">
              <a:solidFill>
                <a:srgbClr val="383838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2311400" y="304800"/>
            <a:ext cx="7620000" cy="6858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 err="1" smtClean="0">
                <a:ln w="0"/>
                <a:latin typeface="Comic Sans MS" panose="030F0702030302020204" pitchFamily="66" charset="0"/>
              </a:rPr>
              <a:t>Bagian</a:t>
            </a:r>
            <a:r>
              <a:rPr lang="en-US" sz="3600" b="1" dirty="0" smtClean="0">
                <a:ln w="0"/>
                <a:latin typeface="Comic Sans MS" panose="030F0702030302020204" pitchFamily="66" charset="0"/>
              </a:rPr>
              <a:t> – </a:t>
            </a:r>
            <a:r>
              <a:rPr lang="en-US" sz="3600" b="1" dirty="0" err="1">
                <a:ln w="0"/>
                <a:latin typeface="Comic Sans MS" panose="030F0702030302020204" pitchFamily="66" charset="0"/>
              </a:rPr>
              <a:t>B</a:t>
            </a:r>
            <a:r>
              <a:rPr lang="en-US" sz="3600" b="1" dirty="0" err="1" smtClean="0">
                <a:ln w="0"/>
                <a:latin typeface="Comic Sans MS" panose="030F0702030302020204" pitchFamily="66" charset="0"/>
              </a:rPr>
              <a:t>agian</a:t>
            </a:r>
            <a:r>
              <a:rPr lang="en-US" sz="3600" b="1" dirty="0" smtClean="0">
                <a:ln w="0"/>
                <a:latin typeface="Comic Sans MS" panose="030F0702030302020204" pitchFamily="66" charset="0"/>
              </a:rPr>
              <a:t> </a:t>
            </a:r>
            <a:r>
              <a:rPr lang="en-US" sz="3600" b="1" dirty="0" err="1" smtClean="0">
                <a:ln w="0"/>
                <a:latin typeface="Comic Sans MS" panose="030F0702030302020204" pitchFamily="66" charset="0"/>
              </a:rPr>
              <a:t>Mikrokontroller</a:t>
            </a:r>
            <a:endParaRPr lang="en-US" sz="3600" b="1" dirty="0" smtClean="0">
              <a:ln w="0"/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543" y="1173630"/>
            <a:ext cx="7500257" cy="55775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934200"/>
            <a:ext cx="13004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0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ubtitle 2"/>
          <p:cNvSpPr txBox="1">
            <a:spLocks/>
          </p:cNvSpPr>
          <p:nvPr/>
        </p:nvSpPr>
        <p:spPr>
          <a:xfrm>
            <a:off x="1625600" y="762000"/>
            <a:ext cx="9820254" cy="14775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982" b="1" dirty="0">
                <a:ln w="0"/>
                <a:latin typeface="Comic Sans MS" panose="030F0702030302020204" pitchFamily="66" charset="0"/>
              </a:rPr>
              <a:t>Proses </a:t>
            </a:r>
            <a:r>
              <a:rPr lang="en-US" sz="3982" b="1" dirty="0" err="1">
                <a:ln w="0"/>
                <a:latin typeface="Comic Sans MS" panose="030F0702030302020204" pitchFamily="66" charset="0"/>
              </a:rPr>
              <a:t>Kerja</a:t>
            </a:r>
            <a:r>
              <a:rPr lang="en-US" sz="3982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3982" b="1" dirty="0" err="1">
                <a:ln w="0"/>
                <a:latin typeface="Comic Sans MS" panose="030F0702030302020204" pitchFamily="66" charset="0"/>
              </a:rPr>
              <a:t>Rangkaian</a:t>
            </a:r>
            <a:r>
              <a:rPr lang="en-US" sz="3982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3982" b="1" dirty="0" err="1">
                <a:ln w="0"/>
                <a:latin typeface="Comic Sans MS" panose="030F0702030302020204" pitchFamily="66" charset="0"/>
              </a:rPr>
              <a:t>dengan</a:t>
            </a:r>
            <a:r>
              <a:rPr lang="en-US" sz="3982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3982" b="1" dirty="0" err="1">
                <a:ln w="0"/>
                <a:latin typeface="Comic Sans MS" panose="030F0702030302020204" pitchFamily="66" charset="0"/>
              </a:rPr>
              <a:t>menggunakan</a:t>
            </a:r>
            <a:r>
              <a:rPr lang="en-US" sz="3982" b="1" dirty="0">
                <a:ln w="0"/>
                <a:latin typeface="Comic Sans MS" panose="030F0702030302020204" pitchFamily="66" charset="0"/>
              </a:rPr>
              <a:t> </a:t>
            </a:r>
            <a:r>
              <a:rPr lang="en-US" sz="3982" b="1" dirty="0" err="1">
                <a:ln w="0"/>
                <a:latin typeface="Comic Sans MS" panose="030F0702030302020204" pitchFamily="66" charset="0"/>
              </a:rPr>
              <a:t>Mikrokontroler</a:t>
            </a:r>
            <a:endParaRPr lang="en-US" sz="3982" b="1" dirty="0">
              <a:ln w="0"/>
              <a:latin typeface="Comic Sans MS" panose="030F0702030302020204" pitchFamily="66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58054292"/>
              </p:ext>
            </p:extLst>
          </p:nvPr>
        </p:nvGraphicFramePr>
        <p:xfrm>
          <a:off x="1921038" y="1540518"/>
          <a:ext cx="8669867" cy="4224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ubtitle 2"/>
          <p:cNvSpPr txBox="1">
            <a:spLocks/>
          </p:cNvSpPr>
          <p:nvPr/>
        </p:nvSpPr>
        <p:spPr>
          <a:xfrm>
            <a:off x="4709413" y="5640915"/>
            <a:ext cx="3093117" cy="55406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44" b="1" dirty="0" err="1">
                <a:ln w="0"/>
                <a:latin typeface="Comic Sans MS" panose="030F0702030302020204" pitchFamily="66" charset="0"/>
              </a:rPr>
              <a:t>mikrokontroller</a:t>
            </a:r>
            <a:endParaRPr lang="en-US" sz="2844" b="1" dirty="0">
              <a:ln w="0"/>
              <a:latin typeface="Comic Sans MS" panose="030F0702030302020204" pitchFamily="66" charset="0"/>
            </a:endParaRPr>
          </a:p>
        </p:txBody>
      </p:sp>
      <p:sp>
        <p:nvSpPr>
          <p:cNvPr id="5" name="Down Arrow 4"/>
          <p:cNvSpPr/>
          <p:nvPr/>
        </p:nvSpPr>
        <p:spPr>
          <a:xfrm rot="10800000">
            <a:off x="5976219" y="4657993"/>
            <a:ext cx="559509" cy="982921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/>
          </a:p>
        </p:txBody>
      </p:sp>
      <p:sp>
        <p:nvSpPr>
          <p:cNvPr id="6" name="Curved Left Arrow 5"/>
          <p:cNvSpPr/>
          <p:nvPr/>
        </p:nvSpPr>
        <p:spPr>
          <a:xfrm>
            <a:off x="2498191" y="4657994"/>
            <a:ext cx="786337" cy="16936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tx1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642438" y="6351642"/>
            <a:ext cx="3711505" cy="554061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76" b="1" dirty="0" smtClean="0">
                <a:ln w="0"/>
                <a:latin typeface="Comic Sans MS" panose="030F0702030302020204" pitchFamily="66" charset="0"/>
              </a:rPr>
              <a:t>sensor</a:t>
            </a:r>
            <a:r>
              <a:rPr lang="en-US" sz="2276" b="1" dirty="0">
                <a:ln w="0"/>
                <a:latin typeface="Comic Sans MS" panose="030F0702030302020204" pitchFamily="66" charset="0"/>
              </a:rPr>
              <a:t>, button, switch</a:t>
            </a:r>
          </a:p>
        </p:txBody>
      </p:sp>
      <p:sp>
        <p:nvSpPr>
          <p:cNvPr id="13" name="Curved Left Arrow 12"/>
          <p:cNvSpPr/>
          <p:nvPr/>
        </p:nvSpPr>
        <p:spPr>
          <a:xfrm flipH="1">
            <a:off x="9070333" y="4499455"/>
            <a:ext cx="777081" cy="1670724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60">
              <a:solidFill>
                <a:schemeClr val="tx1"/>
              </a:solidFill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8518434" y="6205262"/>
            <a:ext cx="3342736" cy="846822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276" b="1" dirty="0">
                <a:ln w="0"/>
                <a:latin typeface="Comic Sans MS" panose="030F0702030302020204" pitchFamily="66" charset="0"/>
              </a:rPr>
              <a:t>b</a:t>
            </a:r>
            <a:r>
              <a:rPr lang="en-US" sz="2276" b="1" dirty="0" smtClean="0">
                <a:ln w="0"/>
                <a:latin typeface="Comic Sans MS" panose="030F0702030302020204" pitchFamily="66" charset="0"/>
              </a:rPr>
              <a:t>uzzer</a:t>
            </a:r>
            <a:r>
              <a:rPr lang="en-US" sz="2276" b="1" dirty="0">
                <a:ln w="0"/>
                <a:latin typeface="Comic Sans MS" panose="030F0702030302020204" pitchFamily="66" charset="0"/>
              </a:rPr>
              <a:t>, alarm, </a:t>
            </a:r>
            <a:r>
              <a:rPr lang="en-US" sz="2276" b="1" dirty="0" err="1">
                <a:ln w="0"/>
                <a:latin typeface="Comic Sans MS" panose="030F0702030302020204" pitchFamily="66" charset="0"/>
              </a:rPr>
              <a:t>lampu,relay</a:t>
            </a:r>
            <a:r>
              <a:rPr lang="en-US" sz="2276" b="1" dirty="0">
                <a:ln w="0"/>
                <a:latin typeface="Comic Sans MS" panose="030F0702030302020204" pitchFamily="66" charset="0"/>
              </a:rPr>
              <a:t>, servo</a:t>
            </a:r>
          </a:p>
        </p:txBody>
      </p:sp>
    </p:spTree>
    <p:extLst>
      <p:ext uri="{BB962C8B-B14F-4D97-AF65-F5344CB8AC3E}">
        <p14:creationId xmlns:p14="http://schemas.microsoft.com/office/powerpoint/2010/main" val="26379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 animBg="1"/>
      <p:bldP spid="6" grpId="0" animBg="1"/>
      <p:bldP spid="12" grpId="0"/>
      <p:bldP spid="13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3889370" y="457200"/>
            <a:ext cx="4406435" cy="621299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 err="1" smtClean="0">
                <a:ln w="0"/>
                <a:latin typeface="Comic Sans MS" panose="030F0702030302020204" pitchFamily="66" charset="0"/>
              </a:rPr>
              <a:t>Mikrokontroller</a:t>
            </a:r>
            <a:endParaRPr lang="en-US" sz="3200" b="1" dirty="0" smtClean="0">
              <a:ln w="0"/>
              <a:latin typeface="Comic Sans MS" panose="030F0702030302020204" pitchFamily="66" charset="0"/>
            </a:endParaRPr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1595944205"/>
              </p:ext>
            </p:extLst>
          </p:nvPr>
        </p:nvGraphicFramePr>
        <p:xfrm>
          <a:off x="2463800" y="1248434"/>
          <a:ext cx="7079466" cy="3204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" name="Rectangle 22"/>
          <p:cNvSpPr/>
          <p:nvPr/>
        </p:nvSpPr>
        <p:spPr>
          <a:xfrm>
            <a:off x="482600" y="4622406"/>
            <a:ext cx="3553194" cy="232334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>
                <a:solidFill>
                  <a:srgbClr val="000000"/>
                </a:solidFill>
              </a:rPr>
              <a:t>Proses data </a:t>
            </a:r>
            <a:r>
              <a:rPr lang="en-US" dirty="0" err="1" smtClean="0">
                <a:solidFill>
                  <a:srgbClr val="000000"/>
                </a:solidFill>
              </a:rPr>
              <a:t>dalam</a:t>
            </a:r>
            <a:r>
              <a:rPr lang="en-US" dirty="0" smtClean="0">
                <a:solidFill>
                  <a:srgbClr val="000000"/>
                </a:solidFill>
              </a:rPr>
              <a:t> 8 bit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Digunakan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untuk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aplikasi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sederhana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contoh</a:t>
            </a:r>
            <a:r>
              <a:rPr lang="en-US" dirty="0" smtClean="0">
                <a:solidFill>
                  <a:srgbClr val="000000"/>
                </a:solidFill>
              </a:rPr>
              <a:t> : </a:t>
            </a:r>
            <a:r>
              <a:rPr lang="en-US" dirty="0" err="1" smtClean="0">
                <a:solidFill>
                  <a:srgbClr val="000000"/>
                </a:solidFill>
              </a:rPr>
              <a:t>pengendali</a:t>
            </a:r>
            <a:r>
              <a:rPr lang="en-US" dirty="0" smtClean="0">
                <a:solidFill>
                  <a:srgbClr val="000000"/>
                </a:solidFill>
              </a:rPr>
              <a:t> motor, </a:t>
            </a:r>
            <a:r>
              <a:rPr lang="en-US" dirty="0" err="1" smtClean="0">
                <a:solidFill>
                  <a:srgbClr val="000000"/>
                </a:solidFill>
              </a:rPr>
              <a:t>pengaturan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suhu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perangkat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elektronik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rumah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tangga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Contoh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: </a:t>
            </a:r>
            <a:r>
              <a:rPr lang="en-US" dirty="0" err="1" smtClean="0">
                <a:solidFill>
                  <a:srgbClr val="000000"/>
                </a:solidFill>
              </a:rPr>
              <a:t>AVR</a:t>
            </a:r>
            <a:r>
              <a:rPr lang="en-US" dirty="0" smtClean="0">
                <a:solidFill>
                  <a:srgbClr val="000000"/>
                </a:solidFill>
              </a:rPr>
              <a:t> (</a:t>
            </a:r>
            <a:r>
              <a:rPr lang="en-US" dirty="0" err="1" smtClean="0">
                <a:solidFill>
                  <a:srgbClr val="000000"/>
                </a:solidFill>
              </a:rPr>
              <a:t>ATMEGA</a:t>
            </a:r>
            <a:r>
              <a:rPr lang="en-US" dirty="0" smtClean="0">
                <a:solidFill>
                  <a:srgbClr val="000000"/>
                </a:solidFill>
              </a:rPr>
              <a:t> 328), </a:t>
            </a:r>
            <a:r>
              <a:rPr lang="en-US" dirty="0" err="1" smtClean="0">
                <a:solidFill>
                  <a:srgbClr val="000000"/>
                </a:solidFill>
              </a:rPr>
              <a:t>PIC16F</a:t>
            </a:r>
            <a:r>
              <a:rPr lang="en-US" dirty="0" smtClean="0">
                <a:solidFill>
                  <a:srgbClr val="000000"/>
                </a:solidFill>
              </a:rPr>
              <a:t> series, Intel 8051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07632" y="4637608"/>
            <a:ext cx="3332729" cy="267759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Untuk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aplikasi</a:t>
            </a:r>
            <a:r>
              <a:rPr lang="en-US" dirty="0" smtClean="0">
                <a:solidFill>
                  <a:srgbClr val="000000"/>
                </a:solidFill>
              </a:rPr>
              <a:t> yang </a:t>
            </a:r>
            <a:r>
              <a:rPr lang="en-US" dirty="0" err="1" smtClean="0">
                <a:solidFill>
                  <a:srgbClr val="000000"/>
                </a:solidFill>
              </a:rPr>
              <a:t>memerlukan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pemrosesan</a:t>
            </a:r>
            <a:r>
              <a:rPr lang="en-US" dirty="0" smtClean="0">
                <a:solidFill>
                  <a:srgbClr val="000000"/>
                </a:solidFill>
              </a:rPr>
              <a:t> data yang </a:t>
            </a:r>
            <a:r>
              <a:rPr lang="en-US" dirty="0" err="1" smtClean="0">
                <a:solidFill>
                  <a:srgbClr val="000000"/>
                </a:solidFill>
              </a:rPr>
              <a:t>lebih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kompleks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Implementasi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digunakan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untuk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mengatur</a:t>
            </a:r>
            <a:r>
              <a:rPr lang="en-US" dirty="0" smtClean="0">
                <a:solidFill>
                  <a:srgbClr val="000000"/>
                </a:solidFill>
              </a:rPr>
              <a:t> robot </a:t>
            </a:r>
            <a:r>
              <a:rPr lang="en-US" dirty="0" err="1" smtClean="0">
                <a:solidFill>
                  <a:srgbClr val="000000"/>
                </a:solidFill>
              </a:rPr>
              <a:t>tangan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aplikasi</a:t>
            </a:r>
            <a:r>
              <a:rPr lang="en-US" dirty="0" smtClean="0">
                <a:solidFill>
                  <a:srgbClr val="000000"/>
                </a:solidFill>
              </a:rPr>
              <a:t> digital signal processing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padaContoh</a:t>
            </a:r>
            <a:r>
              <a:rPr lang="en-US" dirty="0" smtClean="0">
                <a:solidFill>
                  <a:srgbClr val="000000"/>
                </a:solidFill>
              </a:rPr>
              <a:t> : </a:t>
            </a:r>
            <a:r>
              <a:rPr lang="en-US" dirty="0" err="1" smtClean="0">
                <a:solidFill>
                  <a:srgbClr val="000000"/>
                </a:solidFill>
              </a:rPr>
              <a:t>MSP430</a:t>
            </a:r>
            <a:r>
              <a:rPr lang="en-US" dirty="0" smtClean="0">
                <a:solidFill>
                  <a:srgbClr val="000000"/>
                </a:solidFill>
              </a:rPr>
              <a:t> (Texas Instruments), </a:t>
            </a:r>
            <a:r>
              <a:rPr lang="en-US" dirty="0" err="1" smtClean="0">
                <a:solidFill>
                  <a:srgbClr val="000000"/>
                </a:solidFill>
              </a:rPr>
              <a:t>PIC24</a:t>
            </a:r>
            <a:r>
              <a:rPr lang="en-US" dirty="0" smtClean="0">
                <a:solidFill>
                  <a:srgbClr val="000000"/>
                </a:solidFill>
              </a:rPr>
              <a:t> series)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559800" y="4681484"/>
            <a:ext cx="3429000" cy="226426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Digunakan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dalam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aplikasi</a:t>
            </a:r>
            <a:r>
              <a:rPr lang="en-US" dirty="0" smtClean="0">
                <a:solidFill>
                  <a:srgbClr val="000000"/>
                </a:solidFill>
              </a:rPr>
              <a:t> yang </a:t>
            </a:r>
            <a:r>
              <a:rPr lang="en-US" dirty="0" err="1" smtClean="0">
                <a:solidFill>
                  <a:srgbClr val="000000"/>
                </a:solidFill>
              </a:rPr>
              <a:t>memerlukan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komputasi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intensif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seperti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perangkat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IoT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pemrosesan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sinyal</a:t>
            </a:r>
            <a:r>
              <a:rPr lang="en-US" dirty="0" smtClean="0">
                <a:solidFill>
                  <a:srgbClr val="000000"/>
                </a:solidFill>
              </a:rPr>
              <a:t> digital </a:t>
            </a:r>
            <a:r>
              <a:rPr lang="en-US" dirty="0" err="1" smtClean="0">
                <a:solidFill>
                  <a:srgbClr val="000000"/>
                </a:solidFill>
              </a:rPr>
              <a:t>dan</a:t>
            </a:r>
            <a:r>
              <a:rPr lang="en-US" dirty="0" smtClean="0">
                <a:solidFill>
                  <a:srgbClr val="000000"/>
                </a:solidFill>
              </a:rPr>
              <a:t> system </a:t>
            </a:r>
            <a:r>
              <a:rPr lang="en-US" dirty="0" err="1" smtClean="0">
                <a:solidFill>
                  <a:srgbClr val="000000"/>
                </a:solidFill>
              </a:rPr>
              <a:t>robotika</a:t>
            </a:r>
            <a:r>
              <a:rPr lang="en-US" dirty="0" smtClean="0">
                <a:solidFill>
                  <a:srgbClr val="000000"/>
                </a:solidFill>
              </a:rPr>
              <a:t>, </a:t>
            </a:r>
            <a:r>
              <a:rPr lang="en-US" dirty="0" err="1" smtClean="0">
                <a:solidFill>
                  <a:srgbClr val="000000"/>
                </a:solidFill>
              </a:rPr>
              <a:t>automobil</a:t>
            </a:r>
            <a:endParaRPr lang="en-US" dirty="0" smtClean="0">
              <a:solidFill>
                <a:srgbClr val="00000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rgbClr val="000000"/>
                </a:solidFill>
              </a:rPr>
              <a:t>Contoh</a:t>
            </a:r>
            <a:r>
              <a:rPr lang="en-US" dirty="0" smtClean="0">
                <a:solidFill>
                  <a:srgbClr val="000000"/>
                </a:solidFill>
              </a:rPr>
              <a:t> : </a:t>
            </a:r>
            <a:r>
              <a:rPr lang="en-US" dirty="0" err="1" smtClean="0">
                <a:solidFill>
                  <a:srgbClr val="000000"/>
                </a:solidFill>
              </a:rPr>
              <a:t>STM</a:t>
            </a:r>
            <a:r>
              <a:rPr lang="en-US" dirty="0" smtClean="0">
                <a:solidFill>
                  <a:srgbClr val="000000"/>
                </a:solidFill>
              </a:rPr>
              <a:t> 32, ESP 32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6" name="Curved Left Arrow 25"/>
          <p:cNvSpPr/>
          <p:nvPr/>
        </p:nvSpPr>
        <p:spPr>
          <a:xfrm rot="10800000" flipH="1">
            <a:off x="994983" y="2244942"/>
            <a:ext cx="980429" cy="2068200"/>
          </a:xfrm>
          <a:prstGeom prst="curvedLef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 rot="20653630">
            <a:off x="-174022" y="1647748"/>
            <a:ext cx="2607381" cy="575858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800" b="1" dirty="0" err="1" smtClean="0">
                <a:ln w="0"/>
                <a:solidFill>
                  <a:srgbClr val="00B050"/>
                </a:solidFill>
                <a:latin typeface="Comic Sans MS" panose="030F0702030302020204" pitchFamily="66" charset="0"/>
              </a:rPr>
              <a:t>Arduino</a:t>
            </a:r>
            <a:r>
              <a:rPr lang="en-US" sz="2800" b="1" dirty="0" smtClean="0">
                <a:ln w="0"/>
                <a:solidFill>
                  <a:srgbClr val="00B050"/>
                </a:solidFill>
                <a:latin typeface="Comic Sans MS" panose="030F0702030302020204" pitchFamily="66" charset="0"/>
              </a:rPr>
              <a:t> Uno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636000" y="457200"/>
            <a:ext cx="4304027" cy="228600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Bit (binary digit), 1 bit </a:t>
            </a:r>
            <a:r>
              <a:rPr lang="en-US" dirty="0" err="1" smtClean="0">
                <a:solidFill>
                  <a:schemeClr val="tx1"/>
                </a:solidFill>
              </a:rPr>
              <a:t>menyimpan</a:t>
            </a:r>
            <a:r>
              <a:rPr lang="en-US" dirty="0" smtClean="0">
                <a:solidFill>
                  <a:schemeClr val="tx1"/>
                </a:solidFill>
              </a:rPr>
              <a:t> 2 </a:t>
            </a:r>
            <a:r>
              <a:rPr lang="en-US" dirty="0" err="1" smtClean="0">
                <a:solidFill>
                  <a:schemeClr val="tx1"/>
                </a:solidFill>
              </a:rPr>
              <a:t>nilai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merepresentasikan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informasi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system </a:t>
            </a:r>
            <a:r>
              <a:rPr lang="en-US" dirty="0" err="1" smtClean="0">
                <a:solidFill>
                  <a:schemeClr val="tx1"/>
                </a:solidFill>
              </a:rPr>
              <a:t>komputer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  <a:r>
              <a:rPr lang="en-US" dirty="0" err="1" smtClean="0">
                <a:solidFill>
                  <a:schemeClr val="tx1"/>
                </a:solidFill>
              </a:rPr>
              <a:t>Dengan</a:t>
            </a:r>
            <a:r>
              <a:rPr lang="en-US" dirty="0" smtClean="0">
                <a:solidFill>
                  <a:schemeClr val="tx1"/>
                </a:solidFill>
              </a:rPr>
              <a:t> 8 bit, </a:t>
            </a:r>
            <a:r>
              <a:rPr lang="en-US" dirty="0" err="1" smtClean="0">
                <a:solidFill>
                  <a:schemeClr val="tx1"/>
                </a:solidFill>
              </a:rPr>
              <a:t>kita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dapat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merepresentasikan</a:t>
            </a:r>
            <a:r>
              <a:rPr lang="en-US" dirty="0" smtClean="0">
                <a:solidFill>
                  <a:schemeClr val="tx1"/>
                </a:solidFill>
              </a:rPr>
              <a:t> 256 </a:t>
            </a:r>
            <a:r>
              <a:rPr lang="en-US" dirty="0" err="1" smtClean="0">
                <a:solidFill>
                  <a:schemeClr val="tx1"/>
                </a:solidFill>
              </a:rPr>
              <a:t>nilai</a:t>
            </a:r>
            <a:r>
              <a:rPr lang="en-US" dirty="0" smtClean="0">
                <a:solidFill>
                  <a:schemeClr val="tx1"/>
                </a:solidFill>
              </a:rPr>
              <a:t> yang </a:t>
            </a:r>
            <a:r>
              <a:rPr lang="en-US" dirty="0" err="1" smtClean="0">
                <a:solidFill>
                  <a:schemeClr val="tx1"/>
                </a:solidFill>
              </a:rPr>
              <a:t>berbeda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memungkinkan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untuk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mewakili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karakter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angka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bahkan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warna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dalam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berbagai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komunikasi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686205" y="1518150"/>
            <a:ext cx="873595" cy="58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1897</Words>
  <Application>Microsoft Office PowerPoint</Application>
  <PresentationFormat>Custom</PresentationFormat>
  <Paragraphs>411</Paragraphs>
  <Slides>50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Inter Bold</vt:lpstr>
      <vt:lpstr>Inter</vt:lpstr>
      <vt:lpstr>Nunito Light</vt:lpstr>
      <vt:lpstr>Calibri</vt:lpstr>
      <vt:lpstr>Wingdings</vt:lpstr>
      <vt:lpstr>Comic Sans MS</vt:lpstr>
      <vt:lpstr>Patua One</vt:lpstr>
      <vt:lpstr>Arial</vt:lpstr>
      <vt:lpstr>Amatic SC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Software Arduino IDE</vt:lpstr>
      <vt:lpstr>Tampilan Software Arduino IDE versi 2.3.3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Situs Web Pendidikan Biru Emas Fotografis Sederhana Pelajaran</dc:title>
  <cp:lastModifiedBy>A S U S</cp:lastModifiedBy>
  <cp:revision>53</cp:revision>
  <dcterms:created xsi:type="dcterms:W3CDTF">2006-08-16T00:00:00Z</dcterms:created>
  <dcterms:modified xsi:type="dcterms:W3CDTF">2025-05-07T06:44:11Z</dcterms:modified>
  <dc:identifier>DAGlUkXVqas</dc:identifier>
</cp:coreProperties>
</file>